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fif" ContentType="image/jpeg"/>
  <Default Extension="jpeg" ContentType="image/jpeg"/>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56" r:id="rId5"/>
    <p:sldId id="257" r:id="rId6"/>
    <p:sldId id="276" r:id="rId7"/>
    <p:sldId id="277" r:id="rId8"/>
    <p:sldId id="332" r:id="rId9"/>
    <p:sldId id="278" r:id="rId10"/>
    <p:sldId id="279" r:id="rId11"/>
    <p:sldId id="331" r:id="rId12"/>
    <p:sldId id="343" r:id="rId13"/>
    <p:sldId id="344" r:id="rId14"/>
    <p:sldId id="282" r:id="rId15"/>
    <p:sldId id="280" r:id="rId16"/>
    <p:sldId id="296" r:id="rId17"/>
    <p:sldId id="298" r:id="rId18"/>
    <p:sldId id="301" r:id="rId19"/>
    <p:sldId id="321" r:id="rId20"/>
    <p:sldId id="299" r:id="rId21"/>
    <p:sldId id="303" r:id="rId22"/>
    <p:sldId id="304" r:id="rId23"/>
    <p:sldId id="307" r:id="rId24"/>
    <p:sldId id="308" r:id="rId25"/>
    <p:sldId id="309" r:id="rId26"/>
    <p:sldId id="312" r:id="rId27"/>
    <p:sldId id="313" r:id="rId28"/>
    <p:sldId id="314" r:id="rId29"/>
    <p:sldId id="317" r:id="rId30"/>
    <p:sldId id="322" r:id="rId31"/>
    <p:sldId id="335" r:id="rId32"/>
    <p:sldId id="349" r:id="rId33"/>
    <p:sldId id="359" r:id="rId34"/>
    <p:sldId id="360" r:id="rId35"/>
    <p:sldId id="361" r:id="rId36"/>
    <p:sldId id="362" r:id="rId37"/>
    <p:sldId id="363" r:id="rId38"/>
    <p:sldId id="364" r:id="rId39"/>
    <p:sldId id="345" r:id="rId40"/>
    <p:sldId id="346" r:id="rId41"/>
    <p:sldId id="350" r:id="rId42"/>
  </p:sldIdLst>
  <p:sldSz cx="9144000" cy="6858000" type="screen4x3"/>
  <p:notesSz cx="7077075" cy="936307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CB322C3A-424A-4C3C-8B2B-831C226EDD51}">
          <p14:sldIdLst>
            <p14:sldId id="256"/>
            <p14:sldId id="257"/>
            <p14:sldId id="276"/>
            <p14:sldId id="277"/>
            <p14:sldId id="332"/>
            <p14:sldId id="278"/>
            <p14:sldId id="279"/>
            <p14:sldId id="331"/>
            <p14:sldId id="343"/>
            <p14:sldId id="344"/>
            <p14:sldId id="282"/>
            <p14:sldId id="280"/>
            <p14:sldId id="296"/>
            <p14:sldId id="298"/>
            <p14:sldId id="301"/>
            <p14:sldId id="321"/>
            <p14:sldId id="299"/>
            <p14:sldId id="303"/>
            <p14:sldId id="304"/>
            <p14:sldId id="307"/>
            <p14:sldId id="308"/>
            <p14:sldId id="309"/>
            <p14:sldId id="312"/>
            <p14:sldId id="313"/>
            <p14:sldId id="314"/>
            <p14:sldId id="317"/>
            <p14:sldId id="322"/>
            <p14:sldId id="335"/>
            <p14:sldId id="349"/>
            <p14:sldId id="359"/>
            <p14:sldId id="360"/>
            <p14:sldId id="361"/>
            <p14:sldId id="362"/>
            <p14:sldId id="363"/>
            <p14:sldId id="364"/>
            <p14:sldId id="345"/>
            <p14:sldId id="346"/>
            <p14:sldId id="3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9" autoAdjust="0"/>
    <p:restoredTop sz="77786" autoAdjust="0"/>
  </p:normalViewPr>
  <p:slideViewPr>
    <p:cSldViewPr snapToGrid="0" snapToObjects="1">
      <p:cViewPr varScale="1">
        <p:scale>
          <a:sx n="88" d="100"/>
          <a:sy n="88" d="100"/>
        </p:scale>
        <p:origin x="11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28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E796B98-4F72-4B5D-936C-57816E0801E0}" type="datetimeFigureOut">
              <a:rPr lang="en-US" smtClean="0"/>
              <a:t>4/10/21</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EC17135-53CD-4E64-A6AF-D8D0A6A606E5}" type="slidenum">
              <a:rPr lang="en-US" smtClean="0"/>
              <a:t>‹#›</a:t>
            </a:fld>
            <a:endParaRPr lang="en-US"/>
          </a:p>
        </p:txBody>
      </p:sp>
    </p:spTree>
    <p:extLst>
      <p:ext uri="{BB962C8B-B14F-4D97-AF65-F5344CB8AC3E}">
        <p14:creationId xmlns:p14="http://schemas.microsoft.com/office/powerpoint/2010/main" val="3466605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241426DA-A929-411A-9198-B6399F6970E3}" type="datetimeFigureOut">
              <a:rPr lang="en-US" smtClean="0"/>
              <a:t>4/10/21</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BCEDABF9-1520-4440-BED1-D610DBDF1275}" type="slidenum">
              <a:rPr lang="en-US" smtClean="0"/>
              <a:t>‹#›</a:t>
            </a:fld>
            <a:endParaRPr lang="en-US"/>
          </a:p>
        </p:txBody>
      </p:sp>
    </p:spTree>
    <p:extLst>
      <p:ext uri="{BB962C8B-B14F-4D97-AF65-F5344CB8AC3E}">
        <p14:creationId xmlns:p14="http://schemas.microsoft.com/office/powerpoint/2010/main" val="308593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doi.org/10.1002/ana.24778"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ncbi.nlm.nih.gov/pubmed/2765115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Freezing, strategies for home</a:t>
            </a:r>
            <a:endParaRPr lang="en-US" b="1" dirty="0"/>
          </a:p>
        </p:txBody>
      </p:sp>
      <p:sp>
        <p:nvSpPr>
          <p:cNvPr id="4" name="Slide Number Placeholder 3"/>
          <p:cNvSpPr>
            <a:spLocks noGrp="1"/>
          </p:cNvSpPr>
          <p:nvPr>
            <p:ph type="sldNum" sz="quarter" idx="10"/>
          </p:nvPr>
        </p:nvSpPr>
        <p:spPr/>
        <p:txBody>
          <a:bodyPr/>
          <a:lstStyle/>
          <a:p>
            <a:fld id="{BCEDABF9-1520-4440-BED1-D610DBDF1275}" type="slidenum">
              <a:rPr lang="en-US" smtClean="0"/>
              <a:t>1</a:t>
            </a:fld>
            <a:endParaRPr lang="en-US"/>
          </a:p>
        </p:txBody>
      </p:sp>
    </p:spTree>
    <p:extLst>
      <p:ext uri="{BB962C8B-B14F-4D97-AF65-F5344CB8AC3E}">
        <p14:creationId xmlns:p14="http://schemas.microsoft.com/office/powerpoint/2010/main" val="120851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Now that we’ve discussed</a:t>
            </a:r>
            <a:r>
              <a:rPr lang="en-US" b="1" baseline="0" dirty="0" smtClean="0"/>
              <a:t> the who/what/when/where and why of FOG, why are we talking about it? Why do we care? Ultimately it’s because FOG increases risk of falls and effects everyday </a:t>
            </a:r>
            <a:r>
              <a:rPr lang="en-US" b="1" baseline="0" dirty="0" err="1" smtClean="0"/>
              <a:t>llife</a:t>
            </a:r>
            <a:r>
              <a:rPr lang="mr-IN" b="1" baseline="0" dirty="0" smtClean="0"/>
              <a:t>…</a:t>
            </a:r>
            <a:endParaRPr lang="en-US" b="1" dirty="0" smtClean="0"/>
          </a:p>
          <a:p>
            <a:endParaRPr lang="en-US" dirty="0" smtClean="0"/>
          </a:p>
          <a:p>
            <a:r>
              <a:rPr lang="en-US" dirty="0" smtClean="0"/>
              <a:t>Peterson</a:t>
            </a:r>
            <a:r>
              <a:rPr lang="en-US" dirty="0"/>
              <a:t>, D., &amp; </a:t>
            </a:r>
            <a:r>
              <a:rPr lang="en-US" dirty="0" err="1"/>
              <a:t>Horak</a:t>
            </a:r>
            <a:r>
              <a:rPr lang="en-US" dirty="0"/>
              <a:t>, F. (2016). Effects of freezing of gait on postural motor learning in people with Parkinson’s disease. </a:t>
            </a:r>
            <a:r>
              <a:rPr lang="en-US" i="1" dirty="0"/>
              <a:t>Neuroscience,</a:t>
            </a:r>
            <a:r>
              <a:rPr lang="en-US" dirty="0"/>
              <a:t> </a:t>
            </a:r>
            <a:r>
              <a:rPr lang="en-US" i="1" dirty="0"/>
              <a:t>334</a:t>
            </a:r>
            <a:r>
              <a:rPr lang="en-US" dirty="0"/>
              <a:t>, 283-289. doi:10.1016/j.neuroscience.2016.08.017</a:t>
            </a:r>
          </a:p>
          <a:p>
            <a:endParaRPr lang="en-US" baseline="0" dirty="0"/>
          </a:p>
          <a:p>
            <a:r>
              <a:rPr lang="en-US" dirty="0" err="1"/>
              <a:t>Bekkers</a:t>
            </a:r>
            <a:r>
              <a:rPr lang="en-US" dirty="0"/>
              <a:t>, E. M., Dijkstra, B. W., </a:t>
            </a:r>
            <a:r>
              <a:rPr lang="en-US" dirty="0" err="1"/>
              <a:t>Dockx</a:t>
            </a:r>
            <a:r>
              <a:rPr lang="en-US" dirty="0"/>
              <a:t>, K., </a:t>
            </a:r>
            <a:r>
              <a:rPr lang="en-US" dirty="0" err="1"/>
              <a:t>Heremans</a:t>
            </a:r>
            <a:r>
              <a:rPr lang="en-US" dirty="0"/>
              <a:t>, E., </a:t>
            </a:r>
            <a:r>
              <a:rPr lang="en-US" dirty="0" err="1"/>
              <a:t>Verschueren</a:t>
            </a:r>
            <a:r>
              <a:rPr lang="en-US" dirty="0"/>
              <a:t>, S. M., &amp; </a:t>
            </a:r>
            <a:r>
              <a:rPr lang="en-US" dirty="0" err="1"/>
              <a:t>Nieuwboer</a:t>
            </a:r>
            <a:r>
              <a:rPr lang="en-US" dirty="0"/>
              <a:t>, A. (2017). Clinical balance scales indicate worse postural control in people with Parkinson’s disease who exhibit freezing of gait compared to those who do not: A meta-analysis. </a:t>
            </a:r>
            <a:r>
              <a:rPr lang="en-US" i="1" dirty="0"/>
              <a:t>Gait &amp; Posture,</a:t>
            </a:r>
            <a:r>
              <a:rPr lang="en-US" dirty="0"/>
              <a:t> </a:t>
            </a:r>
            <a:r>
              <a:rPr lang="en-US" i="1" dirty="0"/>
              <a:t>56</a:t>
            </a:r>
            <a:r>
              <a:rPr lang="en-US" dirty="0"/>
              <a:t>, 134-140. doi:10.1016/j.gaitpost.2017.05.009</a:t>
            </a:r>
            <a:endParaRPr lang="en-US" b="0" baseline="0" dirty="0"/>
          </a:p>
          <a:p>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11</a:t>
            </a:fld>
            <a:endParaRPr lang="en-US"/>
          </a:p>
        </p:txBody>
      </p:sp>
    </p:spTree>
    <p:extLst>
      <p:ext uri="{BB962C8B-B14F-4D97-AF65-F5344CB8AC3E}">
        <p14:creationId xmlns:p14="http://schemas.microsoft.com/office/powerpoint/2010/main" val="420801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smtClean="0">
                <a:latin typeface="+mn-lt"/>
              </a:rPr>
              <a:t>So</a:t>
            </a:r>
            <a:r>
              <a:rPr lang="en-US" sz="1200" b="1" i="0" baseline="0" dirty="0" smtClean="0">
                <a:latin typeface="+mn-lt"/>
              </a:rPr>
              <a:t> now that we’ve talked about what FOG is and why we care about it,</a:t>
            </a:r>
            <a:r>
              <a:rPr lang="en-US" sz="1200" b="1" i="0" dirty="0" smtClean="0">
                <a:latin typeface="+mn-lt"/>
              </a:rPr>
              <a:t> we’re going to talk about what we can do about it. </a:t>
            </a:r>
            <a:r>
              <a:rPr lang="en-US" sz="1200" b="1" i="0" kern="1200" dirty="0" smtClean="0">
                <a:solidFill>
                  <a:schemeClr val="tx1"/>
                </a:solidFill>
                <a:effectLst/>
                <a:latin typeface="+mn-lt"/>
                <a:ea typeface="+mn-ea"/>
                <a:cs typeface="+mn-cs"/>
              </a:rPr>
              <a:t>FOG can occur when levodopa levels are low or someone is in an “off”</a:t>
            </a:r>
            <a:r>
              <a:rPr lang="en-US" sz="1200" b="1" i="0" kern="1200" baseline="0" dirty="0" smtClean="0">
                <a:solidFill>
                  <a:schemeClr val="tx1"/>
                </a:solidFill>
                <a:effectLst/>
                <a:latin typeface="+mn-lt"/>
                <a:ea typeface="+mn-ea"/>
                <a:cs typeface="+mn-cs"/>
              </a:rPr>
              <a:t> period </a:t>
            </a:r>
            <a:r>
              <a:rPr lang="en-US" sz="1200" b="1" i="0" kern="1200" dirty="0" smtClean="0">
                <a:solidFill>
                  <a:schemeClr val="tx1"/>
                </a:solidFill>
                <a:effectLst/>
                <a:latin typeface="+mn-lt"/>
                <a:ea typeface="+mn-ea"/>
                <a:cs typeface="+mn-cs"/>
              </a:rPr>
              <a:t>(also referred to as levodopa-responsive FOG) or at variable frequency and duration when levodopa levels</a:t>
            </a:r>
            <a:r>
              <a:rPr lang="en-US" sz="1200" b="1" i="0" kern="1200" baseline="0" dirty="0" smtClean="0">
                <a:solidFill>
                  <a:schemeClr val="tx1"/>
                </a:solidFill>
                <a:effectLst/>
                <a:latin typeface="+mn-lt"/>
                <a:ea typeface="+mn-ea"/>
                <a:cs typeface="+mn-cs"/>
              </a:rPr>
              <a:t> are high and someone is in the </a:t>
            </a:r>
            <a:r>
              <a:rPr lang="en-US" sz="1200" b="1" i="0" kern="1200" dirty="0" smtClean="0">
                <a:solidFill>
                  <a:schemeClr val="tx1"/>
                </a:solidFill>
                <a:effectLst/>
                <a:latin typeface="+mn-lt"/>
                <a:ea typeface="+mn-ea"/>
                <a:cs typeface="+mn-cs"/>
              </a:rPr>
              <a:t>"on" state (also referred to as levodopa-related FOG). It is crucial to determine when and how FOG relates to the timing of levodopa doses, as treatment strategies and prognosis vary. </a:t>
            </a:r>
          </a:p>
          <a:p>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DBS can be an option when FOG occurs in the context of other DBS-responsive motor fluctuations. If you have a tremor that gets better with DBS and you have FOG, it may also get better with DBS.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https://</a:t>
            </a:r>
            <a:r>
              <a:rPr lang="en-US" sz="1200" b="1" dirty="0" err="1" smtClean="0"/>
              <a:t>www.uptodate.com</a:t>
            </a:r>
            <a:r>
              <a:rPr lang="en-US" sz="1200" b="1" dirty="0" smtClean="0"/>
              <a:t>/contents/medical-management-of-motor-fluctuations-and-dyskinesia-in-parkinson-disease?search=freezing%20of%20gait&amp;source=</a:t>
            </a:r>
            <a:r>
              <a:rPr lang="en-US" sz="1200" b="1" dirty="0" err="1" smtClean="0"/>
              <a:t>search_result&amp;selectedTitle</a:t>
            </a:r>
            <a:r>
              <a:rPr lang="en-US" sz="1200" b="1" dirty="0" smtClean="0"/>
              <a:t>=1~30&amp;usage_type=</a:t>
            </a:r>
            <a:r>
              <a:rPr lang="en-US" sz="1200" b="1" dirty="0" err="1" smtClean="0"/>
              <a:t>default&amp;display_rank</a:t>
            </a:r>
            <a:r>
              <a:rPr lang="en-US" sz="1200" b="1" dirty="0" smtClean="0"/>
              <a:t>=1#H869237314</a:t>
            </a:r>
          </a:p>
          <a:p>
            <a:endParaRPr lang="en-US" sz="1200" b="1" i="0" dirty="0" smtClean="0">
              <a:latin typeface="+mn-lt"/>
            </a:endParaRPr>
          </a:p>
          <a:p>
            <a:r>
              <a:rPr lang="en-US" sz="1200" b="1" i="0" dirty="0" smtClean="0">
                <a:latin typeface="+mn-lt"/>
              </a:rPr>
              <a:t>(In case someone asks: </a:t>
            </a:r>
            <a:r>
              <a:rPr lang="en-US" sz="1200" b="1" i="0" kern="1200" dirty="0" smtClean="0">
                <a:solidFill>
                  <a:schemeClr val="tx1"/>
                </a:solidFill>
                <a:effectLst/>
                <a:latin typeface="+mn-lt"/>
                <a:ea typeface="+mn-ea"/>
                <a:cs typeface="+mn-cs"/>
              </a:rPr>
              <a:t>Levodopa-responsive FOG occurs during end-of-dose "off" periods and usually responds to shortening levodopa dose intervals or increasing the levodopa dose to avoid "off" episodes. Adding or increasing dopamine agonists is usually not as effective and may even aggravate FOG).</a:t>
            </a:r>
            <a:endParaRPr lang="en-US" sz="1200" b="1" i="0" dirty="0" smtClean="0">
              <a:latin typeface="+mn-lt"/>
            </a:endParaRPr>
          </a:p>
          <a:p>
            <a:endParaRPr lang="en-US" sz="1200" b="1" i="0" dirty="0" smtClean="0">
              <a:latin typeface="+mn-lt"/>
            </a:endParaRPr>
          </a:p>
          <a:p>
            <a:r>
              <a:rPr lang="en-US" dirty="0" smtClean="0"/>
              <a:t>Medication: </a:t>
            </a:r>
            <a:r>
              <a:rPr lang="en-US" dirty="0" err="1" smtClean="0"/>
              <a:t>Carbadopa</a:t>
            </a:r>
            <a:r>
              <a:rPr lang="en-US" dirty="0" smtClean="0"/>
              <a:t>,</a:t>
            </a:r>
            <a:r>
              <a:rPr lang="en-US" baseline="0" dirty="0" smtClean="0"/>
              <a:t> levodopa (</a:t>
            </a:r>
            <a:r>
              <a:rPr lang="en-US" baseline="0" dirty="0" err="1" smtClean="0"/>
              <a:t>Sinemet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12</a:t>
            </a:fld>
            <a:endParaRPr lang="en-US"/>
          </a:p>
        </p:txBody>
      </p:sp>
    </p:spTree>
    <p:extLst>
      <p:ext uri="{BB962C8B-B14F-4D97-AF65-F5344CB8AC3E}">
        <p14:creationId xmlns:p14="http://schemas.microsoft.com/office/powerpoint/2010/main" val="250086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smtClean="0">
                <a:latin typeface="+mn-lt"/>
              </a:rPr>
              <a:t>Now</a:t>
            </a:r>
            <a:r>
              <a:rPr lang="en-US" sz="1200" b="1" i="0" baseline="0" dirty="0" smtClean="0">
                <a:latin typeface="+mn-lt"/>
              </a:rPr>
              <a:t> we’ll discuss n</a:t>
            </a:r>
            <a:r>
              <a:rPr lang="en-US" sz="1200" b="1" i="0" dirty="0" smtClean="0">
                <a:latin typeface="+mn-lt"/>
              </a:rPr>
              <a:t>on pharmacological treatments and</a:t>
            </a:r>
            <a:r>
              <a:rPr lang="en-US" sz="1200" b="1" i="0" baseline="0" dirty="0" smtClean="0">
                <a:latin typeface="+mn-lt"/>
              </a:rPr>
              <a:t> </a:t>
            </a:r>
            <a:r>
              <a:rPr lang="en-US" sz="1200" b="1" i="0" dirty="0" smtClean="0">
                <a:latin typeface="+mn-lt"/>
              </a:rPr>
              <a:t>why they’re important.</a:t>
            </a:r>
          </a:p>
          <a:p>
            <a:endParaRPr lang="en-US" sz="1200" b="1" i="0" dirty="0" smtClean="0">
              <a:latin typeface="+mn-lt"/>
            </a:endParaRPr>
          </a:p>
          <a:p>
            <a:r>
              <a:rPr lang="en-US" b="1" dirty="0" smtClean="0"/>
              <a:t>With </a:t>
            </a:r>
            <a:r>
              <a:rPr lang="en-US" b="1" dirty="0"/>
              <a:t>freezing, it’s not that you’ve forgotten how to walk, it’s that you have trouble starting to walk</a:t>
            </a:r>
          </a:p>
          <a:p>
            <a:endParaRPr lang="en-US" b="1" dirty="0" smtClean="0"/>
          </a:p>
          <a:p>
            <a:r>
              <a:rPr lang="en-US" b="1" dirty="0" smtClean="0"/>
              <a:t>Think </a:t>
            </a:r>
            <a:r>
              <a:rPr lang="en-US" b="1" dirty="0"/>
              <a:t>of it this way…. There’s a set path in your brain that you use to walk, but with PD you can’t find the beginning of the path to even get started due to a “roadblock”.</a:t>
            </a:r>
          </a:p>
          <a:p>
            <a:r>
              <a:rPr lang="en-US" b="1" dirty="0"/>
              <a:t>Use of visual cues uses a “detour” or alternative pathway to help you. </a:t>
            </a:r>
          </a:p>
          <a:p>
            <a:pPr marL="176131" indent="-176131">
              <a:buFont typeface="Arial" panose="020B0604020202020204" pitchFamily="34" charset="0"/>
              <a:buChar char="•"/>
            </a:pPr>
            <a:endParaRPr lang="en-US" b="1" dirty="0"/>
          </a:p>
          <a:p>
            <a:pPr marL="176131" indent="-176131">
              <a:buFont typeface="Arial" panose="020B0604020202020204" pitchFamily="34" charset="0"/>
              <a:buChar char="•"/>
            </a:pPr>
            <a:r>
              <a:rPr lang="en-US" b="1" dirty="0"/>
              <a:t>Visual cuing helps you with your Anticipatory Postural Adjustments, which stabilize your posture to allow you to move the stepping leg off of the ground. </a:t>
            </a:r>
          </a:p>
          <a:p>
            <a:pPr marL="176131" indent="-176131">
              <a:buFont typeface="Arial" panose="020B0604020202020204" pitchFamily="34" charset="0"/>
              <a:buChar char="•"/>
            </a:pPr>
            <a:r>
              <a:rPr lang="en-US" b="1" dirty="0"/>
              <a:t>It’s what you do to help get ready to walk that people with PD have the trouble with. And if you can’t get one leg off of the ground, you can’t step forward.</a:t>
            </a:r>
          </a:p>
          <a:p>
            <a:endParaRPr lang="en-US" sz="3200" i="0" kern="1200" dirty="0" smtClean="0">
              <a:solidFill>
                <a:schemeClr val="tx1"/>
              </a:solidFill>
              <a:latin typeface="+mn-lt"/>
              <a:ea typeface="+mn-ea"/>
              <a:cs typeface="+mn-cs"/>
            </a:endParaRPr>
          </a:p>
          <a:p>
            <a:r>
              <a:rPr lang="en-US" sz="3200" b="1" i="0" kern="1200" dirty="0" smtClean="0">
                <a:solidFill>
                  <a:schemeClr val="tx1"/>
                </a:solidFill>
                <a:latin typeface="+mn-lt"/>
                <a:ea typeface="+mn-ea"/>
                <a:cs typeface="+mn-cs"/>
              </a:rPr>
              <a:t>Benefits of visual cuing include: </a:t>
            </a:r>
          </a:p>
          <a:p>
            <a:pPr lvl="1"/>
            <a:r>
              <a:rPr lang="en-US" sz="3200" b="1" kern="1200" dirty="0" smtClean="0">
                <a:solidFill>
                  <a:schemeClr val="tx1"/>
                </a:solidFill>
                <a:latin typeface="+mn-lt"/>
                <a:ea typeface="+mn-ea"/>
                <a:cs typeface="+mn-cs"/>
              </a:rPr>
              <a:t>Increased stride length </a:t>
            </a:r>
          </a:p>
          <a:p>
            <a:pPr lvl="1"/>
            <a:r>
              <a:rPr lang="en-US" sz="3200" b="1" kern="1200" dirty="0" smtClean="0">
                <a:solidFill>
                  <a:schemeClr val="tx1"/>
                </a:solidFill>
                <a:latin typeface="+mn-lt"/>
                <a:ea typeface="+mn-ea"/>
                <a:cs typeface="+mn-cs"/>
              </a:rPr>
              <a:t>Improved initiation of gait</a:t>
            </a:r>
          </a:p>
          <a:p>
            <a:pPr lvl="1"/>
            <a:r>
              <a:rPr lang="en-US" sz="3200" b="1" kern="1200" dirty="0" smtClean="0">
                <a:solidFill>
                  <a:schemeClr val="tx1"/>
                </a:solidFill>
                <a:latin typeface="+mn-lt"/>
                <a:ea typeface="+mn-ea"/>
                <a:cs typeface="+mn-cs"/>
              </a:rPr>
              <a:t>Improved 90/180/360 degree turns</a:t>
            </a:r>
          </a:p>
          <a:p>
            <a:endParaRPr lang="en-US" dirty="0" smtClean="0"/>
          </a:p>
          <a:p>
            <a:pPr marL="176131" indent="-176131">
              <a:buFont typeface="Arial" panose="020B0604020202020204" pitchFamily="34" charset="0"/>
              <a:buChar char="•"/>
            </a:pPr>
            <a:endParaRPr lang="en-US" b="1" dirty="0" smtClean="0"/>
          </a:p>
          <a:p>
            <a:pPr marL="176131" indent="-176131">
              <a:buFont typeface="Arial" panose="020B0604020202020204" pitchFamily="34" charset="0"/>
              <a:buChar char="•"/>
            </a:pPr>
            <a:endParaRPr lang="en-US" b="1" dirty="0" smtClean="0"/>
          </a:p>
          <a:p>
            <a:pPr marL="176131" indent="-176131">
              <a:buFont typeface="Arial" panose="020B0604020202020204" pitchFamily="34" charset="0"/>
              <a:buChar char="•"/>
            </a:pPr>
            <a:endParaRPr lang="en-US" b="1" dirty="0" smtClean="0"/>
          </a:p>
          <a:p>
            <a:pPr marL="176131" indent="-176131">
              <a:buFont typeface="Arial" panose="020B0604020202020204" pitchFamily="34" charset="0"/>
              <a:buChar cha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Ginis</a:t>
            </a:r>
            <a:r>
              <a:rPr lang="en-US" dirty="0"/>
              <a:t>, P., </a:t>
            </a:r>
            <a:r>
              <a:rPr lang="en-US" dirty="0" err="1"/>
              <a:t>Nackaerts</a:t>
            </a:r>
            <a:r>
              <a:rPr lang="en-US" dirty="0"/>
              <a:t>, E., </a:t>
            </a:r>
            <a:r>
              <a:rPr lang="en-US" dirty="0" err="1"/>
              <a:t>Nieuwboer</a:t>
            </a:r>
            <a:r>
              <a:rPr lang="en-US" dirty="0"/>
              <a:t>, A., &amp; </a:t>
            </a:r>
            <a:r>
              <a:rPr lang="en-US" dirty="0" err="1"/>
              <a:t>Heremans</a:t>
            </a:r>
            <a:r>
              <a:rPr lang="en-US" dirty="0"/>
              <a:t>, E. (2018). Cueing for people with </a:t>
            </a:r>
            <a:r>
              <a:rPr lang="en-US" dirty="0" err="1"/>
              <a:t>Parkinsons</a:t>
            </a:r>
            <a:r>
              <a:rPr lang="en-US" dirty="0"/>
              <a:t> disease with freezing of gait: A narrative review of the state-of-the-art and novel perspectives. </a:t>
            </a:r>
            <a:r>
              <a:rPr lang="en-US" i="1" dirty="0"/>
              <a:t>Annals of Physical and Rehabilitation Medicine,</a:t>
            </a:r>
            <a:r>
              <a:rPr lang="en-US" dirty="0"/>
              <a:t> </a:t>
            </a:r>
            <a:r>
              <a:rPr lang="en-US" i="1" dirty="0"/>
              <a:t>61</a:t>
            </a:r>
            <a:r>
              <a:rPr lang="en-US" dirty="0"/>
              <a:t>(6), 407-413. doi:10.1016/j.rehab.2017.08.002</a:t>
            </a:r>
          </a:p>
          <a:p>
            <a:pPr marL="0" indent="0">
              <a:buFont typeface="Arial" panose="020B0604020202020204" pitchFamily="34" charset="0"/>
              <a:buNone/>
            </a:pPr>
            <a:endParaRPr lang="en-US" dirty="0"/>
          </a:p>
          <a:p>
            <a:pPr marL="645812" lvl="1" indent="-176131">
              <a:buFont typeface="Arial" panose="020B0604020202020204" pitchFamily="34" charset="0"/>
              <a:buChar char="•"/>
            </a:pPr>
            <a:endParaRPr lang="en-US" dirty="0"/>
          </a:p>
          <a:p>
            <a:pPr marL="469681"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C26455B-6B6C-43ED-9BF8-EC995723F25C}" type="slidenum">
              <a:rPr lang="en-US" smtClean="0"/>
              <a:t>13</a:t>
            </a:fld>
            <a:endParaRPr lang="en-US"/>
          </a:p>
        </p:txBody>
      </p:sp>
    </p:spTree>
    <p:extLst>
      <p:ext uri="{BB962C8B-B14F-4D97-AF65-F5344CB8AC3E}">
        <p14:creationId xmlns:p14="http://schemas.microsoft.com/office/powerpoint/2010/main" val="83893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1200" b="1" i="0" dirty="0" smtClean="0">
                <a:solidFill>
                  <a:prstClr val="black"/>
                </a:solidFill>
                <a:latin typeface="+mn-lt"/>
              </a:rPr>
              <a:t>Imagine a clock on the floor. </a:t>
            </a:r>
          </a:p>
          <a:p>
            <a:pPr marL="457200" lvl="0" indent="-457200">
              <a:buFont typeface="Arial" panose="020B0604020202020204" pitchFamily="34" charset="0"/>
              <a:buChar char="•"/>
            </a:pPr>
            <a:r>
              <a:rPr lang="en-US" sz="1200" b="1" i="0" dirty="0" smtClean="0">
                <a:solidFill>
                  <a:prstClr val="black"/>
                </a:solidFill>
                <a:latin typeface="+mn-lt"/>
              </a:rPr>
              <a:t>Use a step-to pattern to move your feet to point to 3:00, 6:00, 9:00 and then 12:00 to turn in circle. </a:t>
            </a:r>
          </a:p>
          <a:p>
            <a:pPr marL="457200" indent="-457200">
              <a:buFont typeface="Arial" panose="020B0604020202020204" pitchFamily="34" charset="0"/>
              <a:buChar char="•"/>
            </a:pPr>
            <a:r>
              <a:rPr lang="en-US" sz="1200" b="1" i="0" dirty="0" smtClean="0">
                <a:solidFill>
                  <a:prstClr val="black"/>
                </a:solidFill>
              </a:rPr>
              <a:t>The clock-turn strategy is an example of a cognitive movement strategy</a:t>
            </a:r>
            <a:r>
              <a:rPr lang="en-US" sz="1200" b="1" i="0" baseline="0" dirty="0" smtClean="0">
                <a:solidFill>
                  <a:prstClr val="black"/>
                </a:solidFill>
              </a:rPr>
              <a:t> which discourages multi tasking </a:t>
            </a:r>
            <a:endParaRPr lang="en-US" sz="1200" b="1" i="0" dirty="0" smtClean="0">
              <a:solidFill>
                <a:prstClr val="black"/>
              </a:solidFill>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t>People who learned this strategy turned faster and with fewer </a:t>
            </a:r>
            <a:r>
              <a:rPr lang="en-US" sz="1000" b="1" dirty="0" err="1" smtClean="0"/>
              <a:t>FoG</a:t>
            </a:r>
            <a:r>
              <a:rPr lang="en-US" sz="1000" b="1" dirty="0" smtClean="0"/>
              <a:t> episodes</a:t>
            </a:r>
            <a:endParaRPr lang="en-US" sz="1000" b="1" i="0" dirty="0" smtClean="0">
              <a:solidFill>
                <a:prstClr val="black"/>
              </a:solidFill>
              <a:latin typeface="+mn-lt"/>
            </a:endParaRPr>
          </a:p>
          <a:p>
            <a:endParaRPr lang="en-US" dirty="0" smtClean="0"/>
          </a:p>
          <a:p>
            <a:endParaRPr lang="en-US" b="1" dirty="0" smtClean="0"/>
          </a:p>
          <a:p>
            <a:endParaRPr lang="en-US" dirty="0" smtClean="0"/>
          </a:p>
          <a:p>
            <a:r>
              <a:rPr lang="en-US" dirty="0" smtClean="0"/>
              <a:t>Yang, W., Hsu, W., Wu, R., &amp; Lin, K. (2016). Immediate Effects of Clock-Turn Strategy on the Pattern and Performance of Narrow Turning in Persons With Parkinson Disease. </a:t>
            </a:r>
            <a:r>
              <a:rPr lang="en-US" i="1" dirty="0" smtClean="0"/>
              <a:t>Journal of Neurologic Physical Therapy,</a:t>
            </a:r>
            <a:r>
              <a:rPr lang="en-US" dirty="0" smtClean="0"/>
              <a:t> </a:t>
            </a:r>
            <a:r>
              <a:rPr lang="en-US" i="1" dirty="0" smtClean="0"/>
              <a:t>40</a:t>
            </a:r>
            <a:r>
              <a:rPr lang="en-US" dirty="0" smtClean="0"/>
              <a:t>(4), 249-256. doi:10.1097/npt.0000000000000148 </a:t>
            </a:r>
          </a:p>
          <a:p>
            <a:endParaRPr lang="en-US" dirty="0"/>
          </a:p>
        </p:txBody>
      </p:sp>
      <p:sp>
        <p:nvSpPr>
          <p:cNvPr id="4" name="Slide Number Placeholder 3"/>
          <p:cNvSpPr>
            <a:spLocks noGrp="1"/>
          </p:cNvSpPr>
          <p:nvPr>
            <p:ph type="sldNum" sz="quarter" idx="10"/>
          </p:nvPr>
        </p:nvSpPr>
        <p:spPr/>
        <p:txBody>
          <a:bodyPr/>
          <a:lstStyle/>
          <a:p>
            <a:fld id="{7C26455B-6B6C-43ED-9BF8-EC995723F25C}" type="slidenum">
              <a:rPr lang="en-US" smtClean="0"/>
              <a:t>15</a:t>
            </a:fld>
            <a:endParaRPr lang="en-US"/>
          </a:p>
        </p:txBody>
      </p:sp>
    </p:spTree>
    <p:extLst>
      <p:ext uri="{BB962C8B-B14F-4D97-AF65-F5344CB8AC3E}">
        <p14:creationId xmlns:p14="http://schemas.microsoft.com/office/powerpoint/2010/main" val="373911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26455B-6B6C-43ED-9BF8-EC995723F25C}" type="slidenum">
              <a:rPr lang="en-US" smtClean="0"/>
              <a:t>16</a:t>
            </a:fld>
            <a:endParaRPr lang="en-US"/>
          </a:p>
        </p:txBody>
      </p:sp>
    </p:spTree>
    <p:extLst>
      <p:ext uri="{BB962C8B-B14F-4D97-AF65-F5344CB8AC3E}">
        <p14:creationId xmlns:p14="http://schemas.microsoft.com/office/powerpoint/2010/main" val="40826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 Morris, R. </a:t>
            </a:r>
            <a:r>
              <a:rPr lang="en-US" sz="1200" b="0" i="0" u="none" strike="noStrike" kern="1200" baseline="0" dirty="0" err="1">
                <a:solidFill>
                  <a:schemeClr val="tx1"/>
                </a:solidFill>
                <a:latin typeface="+mn-lt"/>
                <a:ea typeface="+mn-ea"/>
                <a:cs typeface="+mn-cs"/>
              </a:rPr>
              <a:t>Iansek</a:t>
            </a:r>
            <a:r>
              <a:rPr lang="en-US" sz="1200" b="0" i="0" u="none" strike="noStrike" kern="1200" baseline="0" dirty="0">
                <a:solidFill>
                  <a:schemeClr val="tx1"/>
                </a:solidFill>
                <a:latin typeface="+mn-lt"/>
                <a:ea typeface="+mn-ea"/>
                <a:cs typeface="+mn-cs"/>
              </a:rPr>
              <a:t>, T.A. Matyas and J.J. Summers, Stride length regulation in Parkinson’s disease. Normalization strategies and underlying mechanisms, </a:t>
            </a:r>
            <a:r>
              <a:rPr lang="en-US" sz="1200" b="0" i="1" u="none" strike="noStrike" kern="1200" baseline="0" dirty="0">
                <a:solidFill>
                  <a:schemeClr val="tx1"/>
                </a:solidFill>
                <a:latin typeface="+mn-lt"/>
                <a:ea typeface="+mn-ea"/>
                <a:cs typeface="+mn-cs"/>
              </a:rPr>
              <a:t>Brain </a:t>
            </a:r>
            <a:r>
              <a:rPr lang="en-US" sz="1200" b="1" i="0" u="none" strike="noStrike" kern="1200" baseline="0" dirty="0">
                <a:solidFill>
                  <a:schemeClr val="tx1"/>
                </a:solidFill>
                <a:latin typeface="+mn-lt"/>
                <a:ea typeface="+mn-ea"/>
                <a:cs typeface="+mn-cs"/>
              </a:rPr>
              <a:t>119 </a:t>
            </a:r>
            <a:r>
              <a:rPr lang="en-US" sz="1200" b="0" i="0" u="none" strike="noStrike" kern="1200" baseline="0" dirty="0">
                <a:solidFill>
                  <a:schemeClr val="tx1"/>
                </a:solidFill>
                <a:latin typeface="+mn-lt"/>
                <a:ea typeface="+mn-ea"/>
                <a:cs typeface="+mn-cs"/>
              </a:rPr>
              <a:t>(1996), 551–568.</a:t>
            </a:r>
          </a:p>
          <a:p>
            <a:endParaRPr lang="en-US" sz="1200" b="0" i="0" u="none" strike="noStrike" kern="1200" baseline="0" dirty="0">
              <a:solidFill>
                <a:schemeClr val="tx1"/>
              </a:solidFill>
              <a:latin typeface="+mn-lt"/>
              <a:ea typeface="+mn-ea"/>
              <a:cs typeface="+mn-cs"/>
            </a:endParaRPr>
          </a:p>
          <a:p>
            <a:r>
              <a:rPr lang="en-US" dirty="0"/>
              <a:t>M. </a:t>
            </a:r>
            <a:r>
              <a:rPr lang="en-US" dirty="0" err="1"/>
              <a:t>Suteerawattananon</a:t>
            </a:r>
            <a:r>
              <a:rPr lang="en-US" dirty="0"/>
              <a:t>, G.S. Morris, B.R. </a:t>
            </a:r>
            <a:r>
              <a:rPr lang="en-US" dirty="0" err="1"/>
              <a:t>Etnyre</a:t>
            </a:r>
            <a:r>
              <a:rPr lang="en-US" dirty="0"/>
              <a:t>, J. Jankovic and E.J. </a:t>
            </a:r>
            <a:r>
              <a:rPr lang="en-US" dirty="0" err="1"/>
              <a:t>Protas</a:t>
            </a:r>
            <a:r>
              <a:rPr lang="en-US" dirty="0"/>
              <a:t>, Effects of visual and auditory cues on gait in individuals with Parkinson’s disease, Journal of the Neurological Sciences 219 (2004), 63–69.</a:t>
            </a:r>
          </a:p>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26455B-6B6C-43ED-9BF8-EC995723F25C}" type="slidenum">
              <a:rPr lang="en-US" smtClean="0"/>
              <a:t>17</a:t>
            </a:fld>
            <a:endParaRPr lang="en-US"/>
          </a:p>
        </p:txBody>
      </p:sp>
    </p:spTree>
    <p:extLst>
      <p:ext uri="{BB962C8B-B14F-4D97-AF65-F5344CB8AC3E}">
        <p14:creationId xmlns:p14="http://schemas.microsoft.com/office/powerpoint/2010/main" val="3795114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Ustep</a:t>
            </a:r>
            <a:r>
              <a:rPr lang="en-US" b="1" dirty="0"/>
              <a:t> now makes a </a:t>
            </a:r>
            <a:r>
              <a:rPr lang="en-US" b="1" dirty="0" err="1"/>
              <a:t>LaserCue</a:t>
            </a:r>
            <a:r>
              <a:rPr lang="en-US" b="1" dirty="0"/>
              <a:t> that be attached to any cane so patients can use the cane of their choice. </a:t>
            </a:r>
          </a:p>
        </p:txBody>
      </p:sp>
      <p:sp>
        <p:nvSpPr>
          <p:cNvPr id="4" name="Slide Number Placeholder 3"/>
          <p:cNvSpPr>
            <a:spLocks noGrp="1"/>
          </p:cNvSpPr>
          <p:nvPr>
            <p:ph type="sldNum" sz="quarter" idx="10"/>
          </p:nvPr>
        </p:nvSpPr>
        <p:spPr/>
        <p:txBody>
          <a:bodyPr/>
          <a:lstStyle/>
          <a:p>
            <a:fld id="{7C26455B-6B6C-43ED-9BF8-EC995723F25C}" type="slidenum">
              <a:rPr lang="en-US" smtClean="0"/>
              <a:t>18</a:t>
            </a:fld>
            <a:endParaRPr lang="en-US"/>
          </a:p>
        </p:txBody>
      </p:sp>
    </p:spTree>
    <p:extLst>
      <p:ext uri="{BB962C8B-B14F-4D97-AF65-F5344CB8AC3E}">
        <p14:creationId xmlns:p14="http://schemas.microsoft.com/office/powerpoint/2010/main" val="2489141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McCandless et al (2016) Found that laser canes were more effective than walking stick, but both were more effective than the sound metronome. </a:t>
            </a:r>
          </a:p>
          <a:p>
            <a:endParaRPr lang="en-US" dirty="0"/>
          </a:p>
          <a:p>
            <a:r>
              <a:rPr lang="en-US" dirty="0"/>
              <a:t>P.J. McCandless, B.J. Evans, J. Janssen, J. </a:t>
            </a:r>
            <a:r>
              <a:rPr lang="en-US" dirty="0" err="1"/>
              <a:t>Selfe</a:t>
            </a:r>
            <a:r>
              <a:rPr lang="en-US" dirty="0"/>
              <a:t>, A. Churchill, J. Richards. Effect of three cueing devices for people with Parkinson's disease with gait initiation difficulties. Gait Posture, 44 (2016), pp. 7-11</a:t>
            </a:r>
          </a:p>
        </p:txBody>
      </p:sp>
      <p:sp>
        <p:nvSpPr>
          <p:cNvPr id="4" name="Slide Number Placeholder 3"/>
          <p:cNvSpPr>
            <a:spLocks noGrp="1"/>
          </p:cNvSpPr>
          <p:nvPr>
            <p:ph type="sldNum" sz="quarter" idx="10"/>
          </p:nvPr>
        </p:nvSpPr>
        <p:spPr/>
        <p:txBody>
          <a:bodyPr/>
          <a:lstStyle/>
          <a:p>
            <a:fld id="{7C26455B-6B6C-43ED-9BF8-EC995723F25C}" type="slidenum">
              <a:rPr lang="en-US" smtClean="0"/>
              <a:t>19</a:t>
            </a:fld>
            <a:endParaRPr lang="en-US"/>
          </a:p>
        </p:txBody>
      </p:sp>
    </p:spTree>
    <p:extLst>
      <p:ext uri="{BB962C8B-B14F-4D97-AF65-F5344CB8AC3E}">
        <p14:creationId xmlns:p14="http://schemas.microsoft.com/office/powerpoint/2010/main" val="134592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b="1" dirty="0"/>
              <a:t>Like visual cues, auditory cuing helps you with your Anticipatory Postural Adjustments, which stabilize your posture to allow the stepping leg to get off the ground. </a:t>
            </a:r>
          </a:p>
          <a:p>
            <a:pPr marL="176131" indent="-176131">
              <a:buFont typeface="Arial" panose="020B0604020202020204" pitchFamily="34" charset="0"/>
              <a:buChar char="•"/>
            </a:pPr>
            <a:r>
              <a:rPr lang="en-US" b="1" dirty="0"/>
              <a:t>It helps set you up to be a position to take the first step. </a:t>
            </a:r>
          </a:p>
          <a:p>
            <a:pPr marL="176131" indent="-176131">
              <a:buFont typeface="Arial" panose="020B0604020202020204" pitchFamily="34" charset="0"/>
              <a:buChar char="•"/>
            </a:pPr>
            <a:r>
              <a:rPr lang="en-US" b="1" dirty="0"/>
              <a:t>This could be a care partner giving you verbal cues, but today we will explore other auditory stimuli that YOU can generate. </a:t>
            </a:r>
          </a:p>
          <a:p>
            <a:pPr marL="176131" indent="-176131">
              <a:buFont typeface="Arial" panose="020B0604020202020204" pitchFamily="34" charset="0"/>
              <a:buChar char="•"/>
            </a:pPr>
            <a:endParaRPr lang="en-US" dirty="0">
              <a:effectLst/>
            </a:endParaRPr>
          </a:p>
        </p:txBody>
      </p:sp>
      <p:sp>
        <p:nvSpPr>
          <p:cNvPr id="4" name="Slide Number Placeholder 3"/>
          <p:cNvSpPr>
            <a:spLocks noGrp="1"/>
          </p:cNvSpPr>
          <p:nvPr>
            <p:ph type="sldNum" sz="quarter" idx="10"/>
          </p:nvPr>
        </p:nvSpPr>
        <p:spPr/>
        <p:txBody>
          <a:bodyPr/>
          <a:lstStyle/>
          <a:p>
            <a:fld id="{7C26455B-6B6C-43ED-9BF8-EC995723F25C}" type="slidenum">
              <a:rPr lang="en-US" smtClean="0"/>
              <a:t>20</a:t>
            </a:fld>
            <a:endParaRPr lang="en-US"/>
          </a:p>
        </p:txBody>
      </p:sp>
    </p:spTree>
    <p:extLst>
      <p:ext uri="{BB962C8B-B14F-4D97-AF65-F5344CB8AC3E}">
        <p14:creationId xmlns:p14="http://schemas.microsoft.com/office/powerpoint/2010/main" val="2414557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6455B-6B6C-43ED-9BF8-EC995723F25C}" type="slidenum">
              <a:rPr lang="en-US" smtClean="0"/>
              <a:t>21</a:t>
            </a:fld>
            <a:endParaRPr lang="en-US"/>
          </a:p>
        </p:txBody>
      </p:sp>
    </p:spTree>
    <p:extLst>
      <p:ext uri="{BB962C8B-B14F-4D97-AF65-F5344CB8AC3E}">
        <p14:creationId xmlns:p14="http://schemas.microsoft.com/office/powerpoint/2010/main" val="50853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effectLst/>
              </a:rPr>
              <a:t>Presenter notes: watch video </a:t>
            </a:r>
            <a:r>
              <a:rPr lang="en-US">
                <a:effectLst/>
              </a:rPr>
              <a:t>with </a:t>
            </a:r>
            <a:r>
              <a:rPr lang="en-US" smtClean="0">
                <a:effectLst/>
              </a:rPr>
              <a:t>participants</a:t>
            </a:r>
            <a:endParaRPr lang="en-US" dirty="0">
              <a:effectLst/>
            </a:endParaRPr>
          </a:p>
          <a:p>
            <a:pPr defTabSz="939363">
              <a:defRPr/>
            </a:pPr>
            <a:endParaRPr lang="en-US" dirty="0">
              <a:effectLst/>
            </a:endParaRPr>
          </a:p>
          <a:p>
            <a:pPr defTabSz="939363">
              <a:defRPr/>
            </a:pPr>
            <a:r>
              <a:rPr lang="en-US" dirty="0" err="1">
                <a:effectLst/>
              </a:rPr>
              <a:t>Snijders</a:t>
            </a:r>
            <a:r>
              <a:rPr lang="en-US" dirty="0">
                <a:effectLst/>
              </a:rPr>
              <a:t>, A. H., </a:t>
            </a:r>
            <a:r>
              <a:rPr lang="en-US" dirty="0" err="1">
                <a:effectLst/>
              </a:rPr>
              <a:t>Takakusaki</a:t>
            </a:r>
            <a:r>
              <a:rPr lang="en-US" dirty="0">
                <a:effectLst/>
              </a:rPr>
              <a:t>, K. , </a:t>
            </a:r>
            <a:r>
              <a:rPr lang="en-US" dirty="0" err="1">
                <a:effectLst/>
              </a:rPr>
              <a:t>Debu</a:t>
            </a:r>
            <a:r>
              <a:rPr lang="en-US" dirty="0">
                <a:effectLst/>
              </a:rPr>
              <a:t>, B. , Lozano, A. M., Krishna, V. , Fasano, A. , Aziz, T. Z., Papa, S. M., Factor, S. A. and Hallett, M. (2016), Physiology of freezing of gait. Ann Neurol., 80: 644-659. doi:</a:t>
            </a:r>
            <a:r>
              <a:rPr lang="en-US" dirty="0">
                <a:effectLst/>
                <a:hlinkClick r:id="rId3"/>
              </a:rPr>
              <a:t>10.1002/ana.24778</a:t>
            </a:r>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3</a:t>
            </a:fld>
            <a:endParaRPr lang="en-US"/>
          </a:p>
        </p:txBody>
      </p:sp>
    </p:spTree>
    <p:extLst>
      <p:ext uri="{BB962C8B-B14F-4D97-AF65-F5344CB8AC3E}">
        <p14:creationId xmlns:p14="http://schemas.microsoft.com/office/powerpoint/2010/main" val="409644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we hear music, we automatically start to move to the beat.  Especially music we like or know well.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Ashoori</a:t>
            </a:r>
            <a:r>
              <a:rPr lang="en-US" dirty="0">
                <a:effectLst/>
              </a:rPr>
              <a:t> A, Eagleman DM, Jankovic J. Effects of Auditory Rhythm and Music on Gait Disturbances in Parkinson's Disease. </a:t>
            </a:r>
            <a:r>
              <a:rPr lang="en-US" i="1" dirty="0">
                <a:effectLst/>
              </a:rPr>
              <a:t>Front Neurol</a:t>
            </a:r>
            <a:r>
              <a:rPr lang="en-US" dirty="0">
                <a:effectLst/>
              </a:rPr>
              <a:t>. 2015;6:234. Published 2015 Nov 11. doi:10.3389/fneur.2015.00234</a:t>
            </a:r>
            <a:endParaRPr lang="en-US" dirty="0"/>
          </a:p>
          <a:p>
            <a:endParaRPr lang="en-US" dirty="0"/>
          </a:p>
        </p:txBody>
      </p:sp>
      <p:sp>
        <p:nvSpPr>
          <p:cNvPr id="4" name="Slide Number Placeholder 3"/>
          <p:cNvSpPr>
            <a:spLocks noGrp="1"/>
          </p:cNvSpPr>
          <p:nvPr>
            <p:ph type="sldNum" sz="quarter" idx="10"/>
          </p:nvPr>
        </p:nvSpPr>
        <p:spPr/>
        <p:txBody>
          <a:bodyPr/>
          <a:lstStyle/>
          <a:p>
            <a:fld id="{7C26455B-6B6C-43ED-9BF8-EC995723F25C}" type="slidenum">
              <a:rPr lang="en-US" smtClean="0"/>
              <a:t>23</a:t>
            </a:fld>
            <a:endParaRPr lang="en-US"/>
          </a:p>
        </p:txBody>
      </p:sp>
    </p:spTree>
    <p:extLst>
      <p:ext uri="{BB962C8B-B14F-4D97-AF65-F5344CB8AC3E}">
        <p14:creationId xmlns:p14="http://schemas.microsoft.com/office/powerpoint/2010/main" val="1221825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People tend to respond better to music than to metronome</a:t>
            </a:r>
          </a:p>
          <a:p>
            <a:r>
              <a:rPr lang="en-US" b="1" dirty="0"/>
              <a:t>People tend to respond better to music with which they are familiar (less cognitive load)</a:t>
            </a:r>
          </a:p>
          <a:p>
            <a:endParaRPr lang="en-US" b="1" dirty="0"/>
          </a:p>
          <a:p>
            <a:r>
              <a:rPr lang="en-US" b="1" dirty="0"/>
              <a:t>Patients can sustain benefits for prolonged time after exposure</a:t>
            </a:r>
          </a:p>
          <a:p>
            <a:endParaRPr lang="en-US" b="1" dirty="0"/>
          </a:p>
        </p:txBody>
      </p:sp>
      <p:sp>
        <p:nvSpPr>
          <p:cNvPr id="4" name="Slide Number Placeholder 3"/>
          <p:cNvSpPr>
            <a:spLocks noGrp="1"/>
          </p:cNvSpPr>
          <p:nvPr>
            <p:ph type="sldNum" sz="quarter" idx="10"/>
          </p:nvPr>
        </p:nvSpPr>
        <p:spPr/>
        <p:txBody>
          <a:bodyPr/>
          <a:lstStyle/>
          <a:p>
            <a:fld id="{7C26455B-6B6C-43ED-9BF8-EC995723F25C}" type="slidenum">
              <a:rPr lang="en-US" smtClean="0"/>
              <a:t>24</a:t>
            </a:fld>
            <a:endParaRPr lang="en-US"/>
          </a:p>
        </p:txBody>
      </p:sp>
    </p:spTree>
    <p:extLst>
      <p:ext uri="{BB962C8B-B14F-4D97-AF65-F5344CB8AC3E}">
        <p14:creationId xmlns:p14="http://schemas.microsoft.com/office/powerpoint/2010/main" val="692770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at 1:49</a:t>
            </a:r>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25</a:t>
            </a:fld>
            <a:endParaRPr lang="en-US"/>
          </a:p>
        </p:txBody>
      </p:sp>
    </p:spTree>
    <p:extLst>
      <p:ext uri="{BB962C8B-B14F-4D97-AF65-F5344CB8AC3E}">
        <p14:creationId xmlns:p14="http://schemas.microsoft.com/office/powerpoint/2010/main" val="1150829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b="1" dirty="0"/>
              <a:t>Remember those APAs are what you need to get one leg off the floor in order to start walking</a:t>
            </a:r>
          </a:p>
          <a:p>
            <a:pPr marL="176131" indent="-176131">
              <a:buFont typeface="Arial" panose="020B0604020202020204" pitchFamily="34" charset="0"/>
              <a:buChar char="•"/>
            </a:pPr>
            <a:endParaRPr lang="en-US" b="1" dirty="0"/>
          </a:p>
          <a:p>
            <a:pPr marL="176131" indent="-176131">
              <a:buFont typeface="Arial" panose="020B0604020202020204" pitchFamily="34" charset="0"/>
              <a:buChar char="•"/>
            </a:pPr>
            <a:r>
              <a:rPr lang="en-US" b="1" dirty="0"/>
              <a:t>The countdown “3-2-1” allows you to prepare before moving </a:t>
            </a:r>
            <a:r>
              <a:rPr lang="en-US" b="1" dirty="0" err="1"/>
              <a:t>on“Go</a:t>
            </a:r>
            <a:r>
              <a:rPr lang="en-US" b="1" dirty="0"/>
              <a:t>”</a:t>
            </a:r>
          </a:p>
          <a:p>
            <a:pPr marL="176131" indent="-176131">
              <a:buFont typeface="Arial" panose="020B0604020202020204" pitchFamily="34" charset="0"/>
              <a:buChar char="•"/>
            </a:pPr>
            <a:endParaRPr lang="en-US" dirty="0"/>
          </a:p>
          <a:p>
            <a:pPr marL="0" indent="0">
              <a:buFont typeface="Arial" panose="020B0604020202020204" pitchFamily="34" charset="0"/>
              <a:buNone/>
            </a:pPr>
            <a:r>
              <a:rPr lang="en-US" dirty="0"/>
              <a:t>Lu, C., </a:t>
            </a:r>
            <a:r>
              <a:rPr lang="en-US" dirty="0" err="1"/>
              <a:t>Huffmaster</a:t>
            </a:r>
            <a:r>
              <a:rPr lang="en-US" dirty="0"/>
              <a:t>, S. L., Tuite, P. J., Vachon, J. M., &amp; Mackinnon, C. D. (2017). Effect of Cue Timing and Modality on Gait Initiation in Parkinson Disease With Freezing of Gait. </a:t>
            </a:r>
            <a:r>
              <a:rPr lang="en-US" i="1" dirty="0"/>
              <a:t>Archives of Physical Medicine and Rehabilitation,</a:t>
            </a:r>
            <a:r>
              <a:rPr lang="en-US" dirty="0"/>
              <a:t> </a:t>
            </a:r>
            <a:r>
              <a:rPr lang="en-US" i="1" dirty="0"/>
              <a:t>98</a:t>
            </a:r>
            <a:r>
              <a:rPr lang="en-US" dirty="0"/>
              <a:t>(7). doi:10.1016/j.apmr.2017.01.009 </a:t>
            </a:r>
          </a:p>
        </p:txBody>
      </p:sp>
      <p:sp>
        <p:nvSpPr>
          <p:cNvPr id="4" name="Slide Number Placeholder 3"/>
          <p:cNvSpPr>
            <a:spLocks noGrp="1"/>
          </p:cNvSpPr>
          <p:nvPr>
            <p:ph type="sldNum" sz="quarter" idx="10"/>
          </p:nvPr>
        </p:nvSpPr>
        <p:spPr/>
        <p:txBody>
          <a:bodyPr/>
          <a:lstStyle/>
          <a:p>
            <a:fld id="{7C26455B-6B6C-43ED-9BF8-EC995723F25C}" type="slidenum">
              <a:rPr lang="en-US" smtClean="0"/>
              <a:t>26</a:t>
            </a:fld>
            <a:endParaRPr lang="en-US"/>
          </a:p>
        </p:txBody>
      </p:sp>
    </p:spTree>
    <p:extLst>
      <p:ext uri="{BB962C8B-B14F-4D97-AF65-F5344CB8AC3E}">
        <p14:creationId xmlns:p14="http://schemas.microsoft.com/office/powerpoint/2010/main" val="1131314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023" marR="0" indent="-35226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smtClean="0">
                <a:solidFill>
                  <a:prstClr val="black"/>
                </a:solidFill>
                <a:latin typeface="+mn-lt"/>
              </a:rPr>
              <a:t>While listening to music can help restore gait rhythm, internally generated cues (such as singing) may work better</a:t>
            </a:r>
            <a:endParaRPr lang="en-US" b="1" dirty="0" smtClean="0">
              <a:solidFill>
                <a:prstClr val="black"/>
              </a:solidFill>
            </a:endParaRPr>
          </a:p>
          <a:p>
            <a:pPr marL="181023" indent="-352261">
              <a:buFont typeface="Arial" panose="020B0604020202020204" pitchFamily="34" charset="0"/>
              <a:buChar char="•"/>
            </a:pPr>
            <a:r>
              <a:rPr lang="en-US" b="1" dirty="0" smtClean="0">
                <a:solidFill>
                  <a:prstClr val="black"/>
                </a:solidFill>
              </a:rPr>
              <a:t>PD </a:t>
            </a:r>
            <a:r>
              <a:rPr lang="en-US" b="1" dirty="0">
                <a:solidFill>
                  <a:prstClr val="black"/>
                </a:solidFill>
              </a:rPr>
              <a:t>can affect </a:t>
            </a:r>
            <a:r>
              <a:rPr lang="en-US" b="1" dirty="0" smtClean="0">
                <a:solidFill>
                  <a:prstClr val="black"/>
                </a:solidFill>
              </a:rPr>
              <a:t>the ability </a:t>
            </a:r>
            <a:r>
              <a:rPr lang="en-US" b="1" dirty="0">
                <a:solidFill>
                  <a:prstClr val="black"/>
                </a:solidFill>
              </a:rPr>
              <a:t>to maintain a steady gait rhythm.</a:t>
            </a:r>
          </a:p>
          <a:p>
            <a:pPr marL="181023" indent="-352261">
              <a:buFont typeface="Arial" panose="020B0604020202020204" pitchFamily="34" charset="0"/>
              <a:buChar char="•"/>
            </a:pPr>
            <a:r>
              <a:rPr lang="en-US" b="1" dirty="0">
                <a:solidFill>
                  <a:prstClr val="black"/>
                </a:solidFill>
              </a:rPr>
              <a:t>Less rhythmic gait is more variable, less </a:t>
            </a:r>
            <a:r>
              <a:rPr lang="en-US" b="1" dirty="0" smtClean="0">
                <a:solidFill>
                  <a:prstClr val="black"/>
                </a:solidFill>
              </a:rPr>
              <a:t>stable, singing</a:t>
            </a:r>
            <a:r>
              <a:rPr lang="en-US" b="1" baseline="0" dirty="0" smtClean="0">
                <a:solidFill>
                  <a:prstClr val="black"/>
                </a:solidFill>
              </a:rPr>
              <a:t> can help</a:t>
            </a:r>
            <a:endParaRPr lang="en-US" b="1" dirty="0" smtClean="0">
              <a:solidFill>
                <a:prstClr val="black"/>
              </a:solidFill>
            </a:endParaRPr>
          </a:p>
          <a:p>
            <a:pPr marL="181023" marR="0" indent="-35226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smtClean="0">
                <a:solidFill>
                  <a:prstClr val="black"/>
                </a:solidFill>
                <a:latin typeface="+mn-lt"/>
              </a:rPr>
              <a:t>You can sing out loud, hum to yourself, or sing in your head. Just walk to the beat of the song!</a:t>
            </a:r>
          </a:p>
          <a:p>
            <a:pPr marL="181023" indent="-352261">
              <a:buFont typeface="Arial" panose="020B0604020202020204" pitchFamily="34" charset="0"/>
              <a:buChar char="•"/>
            </a:pPr>
            <a:endParaRPr lang="en-US" b="1" dirty="0">
              <a:solidFill>
                <a:prstClr val="black"/>
              </a:solidFill>
            </a:endParaRPr>
          </a:p>
          <a:p>
            <a:pPr marL="181023" indent="-352261">
              <a:buFont typeface="Arial" panose="020B0604020202020204" pitchFamily="34" charset="0"/>
              <a:buChar char="•"/>
            </a:pPr>
            <a:endParaRPr lang="en-US" dirty="0">
              <a:solidFill>
                <a:prstClr val="black"/>
              </a:solidFill>
            </a:endParaRPr>
          </a:p>
          <a:p>
            <a:pPr marL="0" indent="0">
              <a:buFont typeface="Arial" panose="020B0604020202020204" pitchFamily="34" charset="0"/>
              <a:buNone/>
            </a:pPr>
            <a:r>
              <a:rPr lang="en-US" dirty="0">
                <a:effectLst/>
              </a:rPr>
              <a:t>Harrison EC, McNeely ME, Earhart GM. The feasibility of singing to improve gait in Parkinson disease. </a:t>
            </a:r>
            <a:r>
              <a:rPr lang="en-US" i="1" dirty="0">
                <a:effectLst/>
              </a:rPr>
              <a:t>Gait Posture</a:t>
            </a:r>
            <a:r>
              <a:rPr lang="en-US" dirty="0">
                <a:effectLst/>
              </a:rPr>
              <a:t>. 2017;53:224-229. </a:t>
            </a:r>
            <a:r>
              <a:rPr lang="en-US" dirty="0">
                <a:solidFill>
                  <a:prstClr val="black"/>
                </a:solidFill>
              </a:rPr>
              <a:t>y contribute to falls or freezing of gait.</a:t>
            </a:r>
          </a:p>
        </p:txBody>
      </p:sp>
      <p:sp>
        <p:nvSpPr>
          <p:cNvPr id="4" name="Slide Number Placeholder 3"/>
          <p:cNvSpPr>
            <a:spLocks noGrp="1"/>
          </p:cNvSpPr>
          <p:nvPr>
            <p:ph type="sldNum" sz="quarter" idx="10"/>
          </p:nvPr>
        </p:nvSpPr>
        <p:spPr/>
        <p:txBody>
          <a:bodyPr/>
          <a:lstStyle/>
          <a:p>
            <a:fld id="{7C26455B-6B6C-43ED-9BF8-EC995723F25C}" type="slidenum">
              <a:rPr lang="en-US" smtClean="0"/>
              <a:t>27</a:t>
            </a:fld>
            <a:endParaRPr lang="en-US"/>
          </a:p>
        </p:txBody>
      </p:sp>
    </p:spTree>
    <p:extLst>
      <p:ext uri="{BB962C8B-B14F-4D97-AF65-F5344CB8AC3E}">
        <p14:creationId xmlns:p14="http://schemas.microsoft.com/office/powerpoint/2010/main" val="3479870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6131" indent="-176131">
              <a:buFont typeface="Arial" panose="020B0604020202020204" pitchFamily="34" charset="0"/>
              <a:buChar char="•"/>
            </a:pPr>
            <a:r>
              <a:rPr lang="en-US" dirty="0"/>
              <a:t>Young, W. R., Shreve, L., Quinn, E. J., Craig, C., &amp; Bronte-Stewart, H. (2016). Auditory cueing in </a:t>
            </a:r>
            <a:r>
              <a:rPr lang="en-US" dirty="0" err="1"/>
              <a:t>Parkinsons</a:t>
            </a:r>
            <a:r>
              <a:rPr lang="en-US" dirty="0"/>
              <a:t> patients with freezing of gait. What matters most: Action-relevance or cue-continuity? </a:t>
            </a:r>
            <a:r>
              <a:rPr lang="en-US" i="1" dirty="0" err="1"/>
              <a:t>Neuropsychologia</a:t>
            </a:r>
            <a:r>
              <a:rPr lang="en-US" i="1" dirty="0"/>
              <a:t>,</a:t>
            </a:r>
            <a:r>
              <a:rPr lang="en-US" dirty="0"/>
              <a:t> </a:t>
            </a:r>
            <a:r>
              <a:rPr lang="en-US" i="1" dirty="0"/>
              <a:t>87</a:t>
            </a:r>
            <a:r>
              <a:rPr lang="en-US" dirty="0"/>
              <a:t>, 54-62. doi:10.1016/j.neuropsychologia.2016.04.034 </a:t>
            </a:r>
          </a:p>
        </p:txBody>
      </p:sp>
      <p:sp>
        <p:nvSpPr>
          <p:cNvPr id="4" name="Slide Number Placeholder 3"/>
          <p:cNvSpPr>
            <a:spLocks noGrp="1"/>
          </p:cNvSpPr>
          <p:nvPr>
            <p:ph type="sldNum" sz="quarter" idx="10"/>
          </p:nvPr>
        </p:nvSpPr>
        <p:spPr/>
        <p:txBody>
          <a:bodyPr/>
          <a:lstStyle/>
          <a:p>
            <a:fld id="{7C26455B-6B6C-43ED-9BF8-EC995723F25C}" type="slidenum">
              <a:rPr lang="en-US" smtClean="0"/>
              <a:t>28</a:t>
            </a:fld>
            <a:endParaRPr lang="en-US"/>
          </a:p>
        </p:txBody>
      </p:sp>
    </p:spTree>
    <p:extLst>
      <p:ext uri="{BB962C8B-B14F-4D97-AF65-F5344CB8AC3E}">
        <p14:creationId xmlns:p14="http://schemas.microsoft.com/office/powerpoint/2010/main" val="604385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phase between the onset of weight shifting </a:t>
            </a:r>
            <a:r>
              <a:rPr lang="en-US" b="1" dirty="0" smtClean="0"/>
              <a:t>in </a:t>
            </a:r>
            <a:r>
              <a:rPr lang="en-US" b="1" dirty="0"/>
              <a:t>the initial swing limb, is abnormal in PD patients. Often the duration of the phase is prolonged, </a:t>
            </a:r>
            <a:r>
              <a:rPr lang="en-US" b="1" dirty="0" smtClean="0"/>
              <a:t>and the center </a:t>
            </a:r>
            <a:r>
              <a:rPr lang="en-US" b="1" dirty="0"/>
              <a:t>of pressure </a:t>
            </a:r>
            <a:r>
              <a:rPr lang="en-US" b="1" dirty="0" smtClean="0"/>
              <a:t>is displaced.</a:t>
            </a:r>
            <a:r>
              <a:rPr lang="en-US" b="1" baseline="0" dirty="0" smtClean="0"/>
              <a:t> </a:t>
            </a:r>
            <a:r>
              <a:rPr lang="en-US" b="1" dirty="0" smtClean="0"/>
              <a:t>The </a:t>
            </a:r>
            <a:r>
              <a:rPr lang="en-US" b="1" dirty="0"/>
              <a:t>resulting decreased step length during gait initiation may reflect some of these abnormalities in the postural phase. SO – people who freeze may have to CONSIOUSLY initiate weight shifting and it may sometimes need to be in an alternative direction.  Also, cue people to pay close attention to the length of the first step after </a:t>
            </a:r>
            <a:r>
              <a:rPr lang="en-US" b="1" dirty="0" err="1"/>
              <a:t>weightshift</a:t>
            </a:r>
            <a:r>
              <a:rPr lang="en-US" b="1" dirty="0"/>
              <a:t> occurs.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Okada Y, Fukumoto T, </a:t>
            </a:r>
            <a:r>
              <a:rPr lang="en-US" dirty="0" err="1">
                <a:effectLst/>
              </a:rPr>
              <a:t>Takatori</a:t>
            </a:r>
            <a:r>
              <a:rPr lang="en-US" dirty="0">
                <a:effectLst/>
              </a:rPr>
              <a:t> K, </a:t>
            </a:r>
            <a:r>
              <a:rPr lang="en-US" dirty="0" err="1">
                <a:effectLst/>
              </a:rPr>
              <a:t>Nagino</a:t>
            </a:r>
            <a:r>
              <a:rPr lang="en-US" dirty="0">
                <a:effectLst/>
              </a:rPr>
              <a:t> K, </a:t>
            </a:r>
            <a:r>
              <a:rPr lang="en-US" dirty="0" err="1">
                <a:effectLst/>
              </a:rPr>
              <a:t>Hiraoka</a:t>
            </a:r>
            <a:r>
              <a:rPr lang="en-US" dirty="0">
                <a:effectLst/>
              </a:rPr>
              <a:t> K. Abnormalities of the first three steps of gait initiation in patients with Parkinson's disease with freezing of gait. </a:t>
            </a:r>
            <a:r>
              <a:rPr lang="en-US" i="1" dirty="0" err="1">
                <a:effectLst/>
              </a:rPr>
              <a:t>Parkinsons</a:t>
            </a:r>
            <a:r>
              <a:rPr lang="en-US" i="1" dirty="0">
                <a:effectLst/>
              </a:rPr>
              <a:t> Dis</a:t>
            </a:r>
            <a:r>
              <a:rPr lang="en-US" dirty="0">
                <a:effectLst/>
              </a:rPr>
              <a:t>. 2011;2011:202937. </a:t>
            </a:r>
          </a:p>
          <a:p>
            <a:endParaRPr lang="en-US" dirty="0"/>
          </a:p>
        </p:txBody>
      </p:sp>
      <p:sp>
        <p:nvSpPr>
          <p:cNvPr id="4" name="Slide Number Placeholder 3"/>
          <p:cNvSpPr>
            <a:spLocks noGrp="1"/>
          </p:cNvSpPr>
          <p:nvPr>
            <p:ph type="sldNum" sz="quarter" idx="10"/>
          </p:nvPr>
        </p:nvSpPr>
        <p:spPr/>
        <p:txBody>
          <a:bodyPr/>
          <a:lstStyle/>
          <a:p>
            <a:fld id="{7C26455B-6B6C-43ED-9BF8-EC995723F25C}" type="slidenum">
              <a:rPr lang="en-US" smtClean="0"/>
              <a:t>29</a:t>
            </a:fld>
            <a:endParaRPr lang="en-US"/>
          </a:p>
        </p:txBody>
      </p:sp>
    </p:spTree>
    <p:extLst>
      <p:ext uri="{BB962C8B-B14F-4D97-AF65-F5344CB8AC3E}">
        <p14:creationId xmlns:p14="http://schemas.microsoft.com/office/powerpoint/2010/main" val="1657612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Even though using external cues can be beneficial, success relies on patients having sufficiently preserved cognitive abilities to consolidate and retrieve these compensatory strategies. Therefore, sometimes people need to rely on their care partner to generate the cues OR they need to make modifications to the activity or the environment to be </a:t>
            </a:r>
            <a:r>
              <a:rPr lang="en-US" b="1" dirty="0" smtClean="0"/>
              <a:t>successful </a:t>
            </a:r>
            <a:r>
              <a:rPr lang="en-US" b="1" dirty="0"/>
              <a:t>and safe.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Peterson, D. S., King, L. A., Cohen, R. G., &amp; </a:t>
            </a:r>
            <a:r>
              <a:rPr lang="en-US" b="0" dirty="0" err="1"/>
              <a:t>Horak</a:t>
            </a:r>
            <a:r>
              <a:rPr lang="en-US" b="0" dirty="0"/>
              <a:t>, F. B. (2015). Cognitive Contributions to Freezing of Gait in Parkinson Disease: Implications for Physical Rehabilitation. </a:t>
            </a:r>
            <a:r>
              <a:rPr lang="en-US" b="0" i="1" dirty="0"/>
              <a:t>Physical Therapy,</a:t>
            </a:r>
            <a:r>
              <a:rPr lang="en-US" b="0" dirty="0"/>
              <a:t> </a:t>
            </a:r>
            <a:r>
              <a:rPr lang="en-US" b="0" i="1" dirty="0"/>
              <a:t>96</a:t>
            </a:r>
            <a:r>
              <a:rPr lang="en-US" b="0" dirty="0"/>
              <a:t>(5), 659-670. doi:10.2522/ptj.20140603</a:t>
            </a:r>
          </a:p>
          <a:p>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30</a:t>
            </a:fld>
            <a:endParaRPr lang="en-US"/>
          </a:p>
        </p:txBody>
      </p:sp>
    </p:spTree>
    <p:extLst>
      <p:ext uri="{BB962C8B-B14F-4D97-AF65-F5344CB8AC3E}">
        <p14:creationId xmlns:p14="http://schemas.microsoft.com/office/powerpoint/2010/main" val="2065704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McDowd</a:t>
            </a:r>
            <a:r>
              <a:rPr lang="en-US" dirty="0"/>
              <a:t> JM. An overview of attention: behavior and brain. J </a:t>
            </a:r>
            <a:r>
              <a:rPr lang="en-US" dirty="0" err="1"/>
              <a:t>Neurol</a:t>
            </a:r>
            <a:r>
              <a:rPr lang="en-US" dirty="0"/>
              <a:t> Phys </a:t>
            </a:r>
            <a:r>
              <a:rPr lang="en-US" dirty="0" err="1"/>
              <a:t>Ther</a:t>
            </a:r>
            <a:r>
              <a:rPr lang="en-US" dirty="0"/>
              <a:t>. 2007;31:98–103.</a:t>
            </a:r>
          </a:p>
        </p:txBody>
      </p:sp>
      <p:sp>
        <p:nvSpPr>
          <p:cNvPr id="4" name="Slide Number Placeholder 3"/>
          <p:cNvSpPr>
            <a:spLocks noGrp="1"/>
          </p:cNvSpPr>
          <p:nvPr>
            <p:ph type="sldNum" sz="quarter" idx="10"/>
          </p:nvPr>
        </p:nvSpPr>
        <p:spPr/>
        <p:txBody>
          <a:bodyPr/>
          <a:lstStyle/>
          <a:p>
            <a:fld id="{BCEDABF9-1520-4440-BED1-D610DBDF1275}" type="slidenum">
              <a:rPr lang="en-US" smtClean="0"/>
              <a:t>31</a:t>
            </a:fld>
            <a:endParaRPr lang="en-US"/>
          </a:p>
        </p:txBody>
      </p:sp>
    </p:spTree>
    <p:extLst>
      <p:ext uri="{BB962C8B-B14F-4D97-AF65-F5344CB8AC3E}">
        <p14:creationId xmlns:p14="http://schemas.microsoft.com/office/powerpoint/2010/main" val="606027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a:t>
            </a:r>
            <a:r>
              <a:rPr lang="en-US" b="1" dirty="0"/>
              <a:t>utilized, a posture-second strategy could result in disproportionate posture and gait dysfunction in DT situations. Interestingly, individuals who experience freezing may exhibit even more pronounced “posture-second” prioritization than people with PD−FOG</a:t>
            </a:r>
          </a:p>
          <a:p>
            <a:endParaRPr lang="en-US" b="1" dirty="0"/>
          </a:p>
          <a:p>
            <a:r>
              <a:rPr lang="en-US" dirty="0" err="1"/>
              <a:t>Bekkers</a:t>
            </a:r>
            <a:r>
              <a:rPr lang="en-US" dirty="0"/>
              <a:t>, E. M., </a:t>
            </a:r>
            <a:r>
              <a:rPr lang="en-US" dirty="0" err="1"/>
              <a:t>Dockx</a:t>
            </a:r>
            <a:r>
              <a:rPr lang="en-US" dirty="0"/>
              <a:t>, K., Devan, S., </a:t>
            </a:r>
            <a:r>
              <a:rPr lang="en-US" dirty="0" err="1"/>
              <a:t>Rossom</a:t>
            </a:r>
            <a:r>
              <a:rPr lang="en-US" dirty="0"/>
              <a:t>, S. V., </a:t>
            </a:r>
            <a:r>
              <a:rPr lang="en-US" dirty="0" err="1"/>
              <a:t>Verschueren</a:t>
            </a:r>
            <a:r>
              <a:rPr lang="en-US" dirty="0"/>
              <a:t>, S. M., </a:t>
            </a:r>
            <a:r>
              <a:rPr lang="en-US" dirty="0" err="1"/>
              <a:t>Bloem</a:t>
            </a:r>
            <a:r>
              <a:rPr lang="en-US" dirty="0"/>
              <a:t>, B. R., &amp; </a:t>
            </a:r>
            <a:r>
              <a:rPr lang="en-US" dirty="0" err="1"/>
              <a:t>Nieuwboer</a:t>
            </a:r>
            <a:r>
              <a:rPr lang="en-US" dirty="0"/>
              <a:t>, A. (2018). The Impact of Dual-Tasking on Postural Stability in People With Parkinson’s Disease With and Without Freezing of Gait. </a:t>
            </a:r>
            <a:r>
              <a:rPr lang="en-US" i="1" dirty="0"/>
              <a:t>Neurorehabilitation and Neural Repair,</a:t>
            </a:r>
            <a:r>
              <a:rPr lang="en-US" dirty="0"/>
              <a:t> </a:t>
            </a:r>
            <a:r>
              <a:rPr lang="en-US" i="1" dirty="0"/>
              <a:t>32</a:t>
            </a:r>
            <a:r>
              <a:rPr lang="en-US" dirty="0"/>
              <a:t>(2), 166-174. doi:10.1177/1545968318761121</a:t>
            </a:r>
          </a:p>
        </p:txBody>
      </p:sp>
      <p:sp>
        <p:nvSpPr>
          <p:cNvPr id="4" name="Slide Number Placeholder 3"/>
          <p:cNvSpPr>
            <a:spLocks noGrp="1"/>
          </p:cNvSpPr>
          <p:nvPr>
            <p:ph type="sldNum" sz="quarter" idx="10"/>
          </p:nvPr>
        </p:nvSpPr>
        <p:spPr/>
        <p:txBody>
          <a:bodyPr/>
          <a:lstStyle/>
          <a:p>
            <a:fld id="{BCEDABF9-1520-4440-BED1-D610DBDF1275}" type="slidenum">
              <a:rPr lang="en-US" smtClean="0"/>
              <a:t>32</a:t>
            </a:fld>
            <a:endParaRPr lang="en-US"/>
          </a:p>
        </p:txBody>
      </p:sp>
    </p:spTree>
    <p:extLst>
      <p:ext uri="{BB962C8B-B14F-4D97-AF65-F5344CB8AC3E}">
        <p14:creationId xmlns:p14="http://schemas.microsoft.com/office/powerpoint/2010/main" val="36522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363" rtl="0" eaLnBrk="1" fontAlgn="auto" latinLnBrk="0" hangingPunct="1">
              <a:lnSpc>
                <a:spcPct val="100000"/>
              </a:lnSpc>
              <a:spcBef>
                <a:spcPts val="0"/>
              </a:spcBef>
              <a:spcAft>
                <a:spcPts val="0"/>
              </a:spcAft>
              <a:buClrTx/>
              <a:buSzTx/>
              <a:buFontTx/>
              <a:buNone/>
              <a:tabLst/>
              <a:defRPr/>
            </a:pPr>
            <a:r>
              <a:rPr lang="en-US" sz="1200" b="1" dirty="0" smtClean="0"/>
              <a:t>Although it can occur throughout the course of PD, FOG is more common in later stages</a:t>
            </a:r>
            <a:endParaRPr lang="en-US" b="1" dirty="0" smtClean="0">
              <a:effectLst/>
            </a:endParaRPr>
          </a:p>
          <a:p>
            <a:pPr defTabSz="939363">
              <a:defRPr/>
            </a:pPr>
            <a:endParaRPr lang="en-US" dirty="0" smtClean="0">
              <a:effectLst/>
            </a:endParaRPr>
          </a:p>
          <a:p>
            <a:pPr defTabSz="939363">
              <a:defRPr/>
            </a:pPr>
            <a:r>
              <a:rPr lang="en-US" dirty="0" smtClean="0">
                <a:effectLst/>
              </a:rPr>
              <a:t>Peterson </a:t>
            </a:r>
            <a:r>
              <a:rPr lang="en-US" dirty="0">
                <a:effectLst/>
              </a:rPr>
              <a:t>DS, King LA, Cohen RG, </a:t>
            </a:r>
            <a:r>
              <a:rPr lang="en-US" dirty="0" err="1">
                <a:effectLst/>
              </a:rPr>
              <a:t>Horak</a:t>
            </a:r>
            <a:r>
              <a:rPr lang="en-US" dirty="0">
                <a:effectLst/>
              </a:rPr>
              <a:t> FB. Cognitive Contributions to Freezing of Gait in Parkinson Disease: Implications for Physical Rehabilitation. </a:t>
            </a:r>
            <a:r>
              <a:rPr lang="en-US" i="1" dirty="0">
                <a:effectLst/>
              </a:rPr>
              <a:t>Phys </a:t>
            </a:r>
            <a:r>
              <a:rPr lang="en-US" i="1" dirty="0" err="1">
                <a:effectLst/>
              </a:rPr>
              <a:t>Ther</a:t>
            </a:r>
            <a:r>
              <a:rPr lang="en-US" dirty="0">
                <a:effectLst/>
              </a:rPr>
              <a:t>. 2015;96(5):659-70. </a:t>
            </a:r>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4</a:t>
            </a:fld>
            <a:endParaRPr lang="en-US"/>
          </a:p>
        </p:txBody>
      </p:sp>
    </p:spTree>
    <p:extLst>
      <p:ext uri="{BB962C8B-B14F-4D97-AF65-F5344CB8AC3E}">
        <p14:creationId xmlns:p14="http://schemas.microsoft.com/office/powerpoint/2010/main" val="372509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Mobility in complex environments requires constantly switching attention among posture, locomotion, and surrounding sensory input. In people with </a:t>
            </a:r>
            <a:r>
              <a:rPr lang="en-US" b="1" dirty="0" err="1"/>
              <a:t>PD+FoG</a:t>
            </a:r>
            <a:r>
              <a:rPr lang="en-US" b="1" dirty="0"/>
              <a:t>, the inability to quickly and effectively switch attention during walking, turning, or initiating gait, particularly when completing secondary tasks, such as conversing with a friend, may contribute to freezing episodes and falls.</a:t>
            </a:r>
          </a:p>
          <a:p>
            <a:endParaRPr lang="en-US" b="0" dirty="0"/>
          </a:p>
          <a:p>
            <a:r>
              <a:rPr lang="en-US" b="0" dirty="0"/>
              <a:t>Smulders, K., </a:t>
            </a:r>
            <a:r>
              <a:rPr lang="en-US" b="0" dirty="0" err="1"/>
              <a:t>Esselink</a:t>
            </a:r>
            <a:r>
              <a:rPr lang="en-US" b="0" dirty="0"/>
              <a:t>, R. A., </a:t>
            </a:r>
            <a:r>
              <a:rPr lang="en-US" b="0" dirty="0" err="1"/>
              <a:t>Bloem</a:t>
            </a:r>
            <a:r>
              <a:rPr lang="en-US" b="0" dirty="0"/>
              <a:t>, B. R., &amp; Cools, R. (2015). Freezing of gait in </a:t>
            </a:r>
            <a:r>
              <a:rPr lang="en-US" b="0" dirty="0" err="1"/>
              <a:t>Parkinsons</a:t>
            </a:r>
            <a:r>
              <a:rPr lang="en-US" b="0" dirty="0"/>
              <a:t> disease is related to impaired motor switching during stepping. Movement Disorders, 30(8), 1090-1097. doi:10.1002/mds.26133 (no studies yet on whether motor switching can be improved by training in PD)</a:t>
            </a:r>
          </a:p>
          <a:p>
            <a:endParaRPr lang="en-US" b="0" dirty="0"/>
          </a:p>
        </p:txBody>
      </p:sp>
      <p:sp>
        <p:nvSpPr>
          <p:cNvPr id="4" name="Slide Number Placeholder 3"/>
          <p:cNvSpPr>
            <a:spLocks noGrp="1"/>
          </p:cNvSpPr>
          <p:nvPr>
            <p:ph type="sldNum" sz="quarter" idx="10"/>
          </p:nvPr>
        </p:nvSpPr>
        <p:spPr/>
        <p:txBody>
          <a:bodyPr/>
          <a:lstStyle/>
          <a:p>
            <a:fld id="{BCEDABF9-1520-4440-BED1-D610DBDF1275}" type="slidenum">
              <a:rPr lang="en-US" smtClean="0"/>
              <a:t>33</a:t>
            </a:fld>
            <a:endParaRPr lang="en-US"/>
          </a:p>
        </p:txBody>
      </p:sp>
    </p:spTree>
    <p:extLst>
      <p:ext uri="{BB962C8B-B14F-4D97-AF65-F5344CB8AC3E}">
        <p14:creationId xmlns:p14="http://schemas.microsoft.com/office/powerpoint/2010/main" val="723085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Selective attention is similar to the inhibition domain of executive function. These domains are commonly assessed with the flanker task, in which an individual must discern the direction an arrow is pointing while ignoring the directions of the flanking arrows.</a:t>
            </a:r>
          </a:p>
        </p:txBody>
      </p:sp>
      <p:sp>
        <p:nvSpPr>
          <p:cNvPr id="4" name="Slide Number Placeholder 3"/>
          <p:cNvSpPr>
            <a:spLocks noGrp="1"/>
          </p:cNvSpPr>
          <p:nvPr>
            <p:ph type="sldNum" sz="quarter" idx="10"/>
          </p:nvPr>
        </p:nvSpPr>
        <p:spPr/>
        <p:txBody>
          <a:bodyPr/>
          <a:lstStyle/>
          <a:p>
            <a:fld id="{BCEDABF9-1520-4440-BED1-D610DBDF1275}" type="slidenum">
              <a:rPr lang="en-US" smtClean="0"/>
              <a:t>34</a:t>
            </a:fld>
            <a:endParaRPr lang="en-US"/>
          </a:p>
        </p:txBody>
      </p:sp>
    </p:spTree>
    <p:extLst>
      <p:ext uri="{BB962C8B-B14F-4D97-AF65-F5344CB8AC3E}">
        <p14:creationId xmlns:p14="http://schemas.microsoft.com/office/powerpoint/2010/main" val="1748373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domain of attention has not been thoroughly investigated with respect to </a:t>
            </a:r>
            <a:r>
              <a:rPr lang="en-US" b="1" dirty="0" err="1"/>
              <a:t>FoG</a:t>
            </a:r>
            <a:r>
              <a:rPr lang="en-US" b="1" dirty="0"/>
              <a:t>. However, one recent study showed that performance on Mackworth's sustained attention task was similar between people with </a:t>
            </a:r>
            <a:r>
              <a:rPr lang="en-US" b="1" dirty="0" err="1"/>
              <a:t>PD+FoG</a:t>
            </a:r>
            <a:r>
              <a:rPr lang="en-US" b="1" dirty="0"/>
              <a:t> and those with PD−</a:t>
            </a:r>
            <a:r>
              <a:rPr lang="en-US" b="1" dirty="0" err="1"/>
              <a:t>FoG</a:t>
            </a:r>
            <a:r>
              <a:rPr lang="en-US" b="1" dirty="0"/>
              <a:t>.</a:t>
            </a:r>
          </a:p>
          <a:p>
            <a:endParaRPr lang="en-US" dirty="0"/>
          </a:p>
          <a:p>
            <a:r>
              <a:rPr lang="en-US" dirty="0"/>
              <a:t>Cohen RG, Klein KA, Nomura M, et al. Inhibition, executive function, and freezing of gait. J </a:t>
            </a:r>
            <a:r>
              <a:rPr lang="en-US" dirty="0" err="1"/>
              <a:t>Parkinsons</a:t>
            </a:r>
            <a:r>
              <a:rPr lang="en-US" dirty="0"/>
              <a:t> Dis. 2014;4:111–122. </a:t>
            </a:r>
            <a:endParaRPr lang="en-US" b="0" dirty="0"/>
          </a:p>
        </p:txBody>
      </p:sp>
      <p:sp>
        <p:nvSpPr>
          <p:cNvPr id="4" name="Slide Number Placeholder 3"/>
          <p:cNvSpPr>
            <a:spLocks noGrp="1"/>
          </p:cNvSpPr>
          <p:nvPr>
            <p:ph type="sldNum" sz="quarter" idx="10"/>
          </p:nvPr>
        </p:nvSpPr>
        <p:spPr/>
        <p:txBody>
          <a:bodyPr/>
          <a:lstStyle/>
          <a:p>
            <a:fld id="{BCEDABF9-1520-4440-BED1-D610DBDF1275}" type="slidenum">
              <a:rPr lang="en-US" smtClean="0"/>
              <a:t>35</a:t>
            </a:fld>
            <a:endParaRPr lang="en-US"/>
          </a:p>
        </p:txBody>
      </p:sp>
    </p:spTree>
    <p:extLst>
      <p:ext uri="{BB962C8B-B14F-4D97-AF65-F5344CB8AC3E}">
        <p14:creationId xmlns:p14="http://schemas.microsoft.com/office/powerpoint/2010/main" val="2003006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really learn these skills we discussed today and find strategies that work for you</a:t>
            </a:r>
            <a:r>
              <a:rPr lang="mr-IN" b="1" baseline="0" dirty="0" smtClean="0"/>
              <a:t>…</a:t>
            </a:r>
            <a:r>
              <a:rPr lang="en-US" b="1" dirty="0"/>
              <a:t> </a:t>
            </a:r>
            <a:endParaRPr lang="en-US" b="1" dirty="0" smtClean="0"/>
          </a:p>
          <a:p>
            <a:endParaRPr lang="en-US" b="1" dirty="0" smtClean="0"/>
          </a:p>
          <a:p>
            <a:r>
              <a:rPr lang="en-US" b="0" dirty="0" smtClean="0"/>
              <a:t>Give example with</a:t>
            </a:r>
            <a:r>
              <a:rPr lang="en-US" b="0" baseline="0" dirty="0" smtClean="0"/>
              <a:t> freezing </a:t>
            </a:r>
            <a:endParaRPr lang="en-US" b="0" dirty="0"/>
          </a:p>
          <a:p>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36</a:t>
            </a:fld>
            <a:endParaRPr lang="en-US"/>
          </a:p>
        </p:txBody>
      </p:sp>
    </p:spTree>
    <p:extLst>
      <p:ext uri="{BB962C8B-B14F-4D97-AF65-F5344CB8AC3E}">
        <p14:creationId xmlns:p14="http://schemas.microsoft.com/office/powerpoint/2010/main" val="174234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time to address audience </a:t>
            </a:r>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38</a:t>
            </a:fld>
            <a:endParaRPr lang="en-US"/>
          </a:p>
        </p:txBody>
      </p:sp>
    </p:spTree>
    <p:extLst>
      <p:ext uri="{BB962C8B-B14F-4D97-AF65-F5344CB8AC3E}">
        <p14:creationId xmlns:p14="http://schemas.microsoft.com/office/powerpoint/2010/main" val="51032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Mancini, M., Smulders, K., Cohen, R. G., </a:t>
            </a:r>
            <a:r>
              <a:rPr lang="en-US" dirty="0" err="1"/>
              <a:t>Horak</a:t>
            </a:r>
            <a:r>
              <a:rPr lang="en-US" dirty="0"/>
              <a:t>, F. B., </a:t>
            </a:r>
            <a:r>
              <a:rPr lang="en-US" dirty="0" err="1"/>
              <a:t>Giladi</a:t>
            </a:r>
            <a:r>
              <a:rPr lang="en-US" dirty="0"/>
              <a:t>, N., &amp; Nutt, J. G. (2017). The clinical significance of freezing while turning in Parkinson’s disease. </a:t>
            </a:r>
            <a:r>
              <a:rPr lang="en-US" i="1" dirty="0"/>
              <a:t>Neuroscience,</a:t>
            </a:r>
            <a:r>
              <a:rPr lang="en-US" dirty="0"/>
              <a:t> </a:t>
            </a:r>
            <a:r>
              <a:rPr lang="en-US" i="1" dirty="0"/>
              <a:t>343</a:t>
            </a:r>
            <a:r>
              <a:rPr lang="en-US" dirty="0"/>
              <a:t>, 222-228. doi:10.1016/j.neuroscience.2016.11.045 </a:t>
            </a:r>
          </a:p>
        </p:txBody>
      </p:sp>
      <p:sp>
        <p:nvSpPr>
          <p:cNvPr id="4" name="Slide Number Placeholder 3"/>
          <p:cNvSpPr>
            <a:spLocks noGrp="1"/>
          </p:cNvSpPr>
          <p:nvPr>
            <p:ph type="sldNum" sz="quarter" idx="10"/>
          </p:nvPr>
        </p:nvSpPr>
        <p:spPr/>
        <p:txBody>
          <a:bodyPr/>
          <a:lstStyle/>
          <a:p>
            <a:fld id="{BCEDABF9-1520-4440-BED1-D610DBDF1275}" type="slidenum">
              <a:rPr lang="en-US" smtClean="0"/>
              <a:t>5</a:t>
            </a:fld>
            <a:endParaRPr lang="en-US"/>
          </a:p>
        </p:txBody>
      </p:sp>
    </p:spTree>
    <p:extLst>
      <p:ext uri="{BB962C8B-B14F-4D97-AF65-F5344CB8AC3E}">
        <p14:creationId xmlns:p14="http://schemas.microsoft.com/office/powerpoint/2010/main" val="372509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baseline="0" dirty="0" smtClean="0"/>
              <a:t>Many reasons </a:t>
            </a:r>
          </a:p>
          <a:p>
            <a:pPr defTabSz="939363">
              <a:defRPr/>
            </a:pPr>
            <a:endParaRPr lang="en-US" b="1" baseline="0" dirty="0" smtClean="0"/>
          </a:p>
          <a:p>
            <a:pPr defTabSz="939363">
              <a:defRPr/>
            </a:pPr>
            <a:r>
              <a:rPr lang="en-US" b="1" baseline="0" dirty="0" smtClean="0"/>
              <a:t>Examples- Talking to a friend and walking, being rushed to get into a booth at a restaurant, someone walks out of a door in a hallway as you’re walking by</a:t>
            </a:r>
            <a:endParaRPr lang="en-US" b="1" dirty="0"/>
          </a:p>
        </p:txBody>
      </p:sp>
      <p:sp>
        <p:nvSpPr>
          <p:cNvPr id="4" name="Slide Number Placeholder 3"/>
          <p:cNvSpPr>
            <a:spLocks noGrp="1"/>
          </p:cNvSpPr>
          <p:nvPr>
            <p:ph type="sldNum" sz="quarter" idx="10"/>
          </p:nvPr>
        </p:nvSpPr>
        <p:spPr/>
        <p:txBody>
          <a:bodyPr/>
          <a:lstStyle/>
          <a:p>
            <a:fld id="{BCEDABF9-1520-4440-BED1-D610DBDF1275}" type="slidenum">
              <a:rPr lang="en-US" smtClean="0"/>
              <a:t>6</a:t>
            </a:fld>
            <a:endParaRPr lang="en-US"/>
          </a:p>
        </p:txBody>
      </p:sp>
    </p:spTree>
    <p:extLst>
      <p:ext uri="{BB962C8B-B14F-4D97-AF65-F5344CB8AC3E}">
        <p14:creationId xmlns:p14="http://schemas.microsoft.com/office/powerpoint/2010/main" val="418858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looked at the interaction effect of increased cognitive load on stopping performance (how fast can the person stop after receiving a signal). </a:t>
            </a:r>
            <a:r>
              <a:rPr lang="en-US" b="1" dirty="0" smtClean="0"/>
              <a:t>People</a:t>
            </a:r>
            <a:r>
              <a:rPr lang="en-US" b="1" baseline="0" dirty="0" smtClean="0"/>
              <a:t> without PD (control group), people with PD who don’t freeze, people with PD who do freeze, with a high cognitive load in dark grey SSRT was longer</a:t>
            </a:r>
            <a:r>
              <a:rPr lang="en-US" b="1" dirty="0" smtClean="0"/>
              <a:t>.</a:t>
            </a:r>
            <a:r>
              <a:rPr lang="en-US" dirty="0" smtClean="0"/>
              <a:t>  </a:t>
            </a:r>
            <a:r>
              <a:rPr lang="en-US" b="1" dirty="0"/>
              <a:t>(SSRT =  stop signal reaction time)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Georgiades MJ, </a:t>
            </a:r>
            <a:r>
              <a:rPr lang="en-US" dirty="0" err="1"/>
              <a:t>Gilat</a:t>
            </a:r>
            <a:r>
              <a:rPr lang="en-US" dirty="0"/>
              <a:t> M, </a:t>
            </a:r>
            <a:r>
              <a:rPr lang="en-US" dirty="0" err="1"/>
              <a:t>Ehgoetz</a:t>
            </a:r>
            <a:r>
              <a:rPr lang="en-US" dirty="0"/>
              <a:t> Martens KA, Walton CC, Bissett PG, Shine JM, Lewis SJ. Investigating motor initiation and inhibition deficits in patients with Parkinson's disease and freezing of gait using a virtual reality paradigm. Neuroscience. 2016 Nov 19;337:153-162. </a:t>
            </a:r>
            <a:r>
              <a:rPr lang="en-US" dirty="0" err="1"/>
              <a:t>doi</a:t>
            </a:r>
            <a:r>
              <a:rPr lang="en-US" dirty="0"/>
              <a:t>: 10.1016/j.neuroscience.2016.09.019. </a:t>
            </a:r>
            <a:r>
              <a:rPr lang="en-US" dirty="0" err="1"/>
              <a:t>Epub</a:t>
            </a:r>
            <a:r>
              <a:rPr lang="en-US" dirty="0"/>
              <a:t> 2016 Sep 17.PMID: 27651150; </a:t>
            </a:r>
          </a:p>
          <a:p>
            <a:endParaRPr lang="en-US" dirty="0"/>
          </a:p>
          <a:p>
            <a:r>
              <a:rPr lang="en-US" dirty="0"/>
              <a:t>Peterson DS, Pickett KA, Duncan R, Perlmutter J, Earhart GM (2014) Gait-Related Brain Activity in People with Parkinson Disease with Freezing of Gait. </a:t>
            </a:r>
            <a:r>
              <a:rPr lang="en-US" dirty="0" err="1"/>
              <a:t>PLoS</a:t>
            </a:r>
            <a:r>
              <a:rPr lang="en-US" dirty="0"/>
              <a:t> ONE 9(3): e90634. doi:10.1371/journal.pone.0090634</a:t>
            </a:r>
          </a:p>
          <a:p>
            <a:endParaRPr lang="en-US" dirty="0"/>
          </a:p>
          <a:p>
            <a:pPr defTabSz="939363">
              <a:defRPr/>
            </a:pPr>
            <a:r>
              <a:rPr lang="en-US" dirty="0"/>
              <a:t>Rubinstein, T. C., </a:t>
            </a:r>
            <a:r>
              <a:rPr lang="en-US" dirty="0" err="1"/>
              <a:t>Giladi</a:t>
            </a:r>
            <a:r>
              <a:rPr lang="en-US" dirty="0"/>
              <a:t>, N., &amp; </a:t>
            </a:r>
            <a:r>
              <a:rPr lang="en-US" dirty="0" err="1"/>
              <a:t>Hausdorff</a:t>
            </a:r>
            <a:r>
              <a:rPr lang="en-US" dirty="0"/>
              <a:t>, J. M. (2002). The power of cueing to circumvent dopamine deficits: A review of physical therapy treatment of gait disturbances in </a:t>
            </a:r>
            <a:r>
              <a:rPr lang="en-US" dirty="0" err="1"/>
              <a:t>Parkinsons</a:t>
            </a:r>
            <a:r>
              <a:rPr lang="en-US" dirty="0"/>
              <a:t> disease. </a:t>
            </a:r>
            <a:r>
              <a:rPr lang="en-US" i="1" dirty="0"/>
              <a:t>Movement Disorders,</a:t>
            </a:r>
            <a:r>
              <a:rPr lang="en-US" dirty="0"/>
              <a:t> </a:t>
            </a:r>
            <a:r>
              <a:rPr lang="en-US" i="1" dirty="0"/>
              <a:t>17</a:t>
            </a:r>
            <a:r>
              <a:rPr lang="en-US" dirty="0"/>
              <a:t>(6), 1148-1160. doi:10.1002/mds.10259 </a:t>
            </a:r>
            <a:endParaRPr lang="en-US" u="sng" dirty="0">
              <a:hlinkClick r:id="rId3"/>
            </a:endParaRPr>
          </a:p>
          <a:p>
            <a:pPr defTabSz="939363">
              <a:defRPr/>
            </a:pPr>
            <a:endParaRPr lang="en-US" u="sng" dirty="0">
              <a:hlinkClick r:id="rId3"/>
            </a:endParaRPr>
          </a:p>
          <a:p>
            <a:pPr defTabSz="939363">
              <a:defRPr/>
            </a:pPr>
            <a:endParaRPr lang="en-US" b="1" u="sng" dirty="0"/>
          </a:p>
          <a:p>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7</a:t>
            </a:fld>
            <a:endParaRPr lang="en-US"/>
          </a:p>
        </p:txBody>
      </p:sp>
    </p:spTree>
    <p:extLst>
      <p:ext uri="{BB962C8B-B14F-4D97-AF65-F5344CB8AC3E}">
        <p14:creationId xmlns:p14="http://schemas.microsoft.com/office/powerpoint/2010/main" val="170372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People </a:t>
            </a:r>
            <a:r>
              <a:rPr lang="en-US" b="1" dirty="0"/>
              <a:t>with </a:t>
            </a:r>
            <a:r>
              <a:rPr lang="en-US" b="1" dirty="0" err="1"/>
              <a:t>PD+FoG</a:t>
            </a:r>
            <a:r>
              <a:rPr lang="en-US" b="1" dirty="0"/>
              <a:t> often exhibit even more pronounced cognitive dysfunction than those who do not experience </a:t>
            </a:r>
            <a:r>
              <a:rPr lang="en-US" b="1" dirty="0" err="1"/>
              <a:t>FoG</a:t>
            </a:r>
            <a:r>
              <a:rPr lang="en-US" b="1" dirty="0"/>
              <a:t>. In particular, </a:t>
            </a:r>
            <a:r>
              <a:rPr lang="en-US" b="1" dirty="0" err="1"/>
              <a:t>FoG</a:t>
            </a:r>
            <a:r>
              <a:rPr lang="en-US" b="1" dirty="0"/>
              <a:t> is associated with deficits in attention, especially divided attention</a:t>
            </a:r>
          </a:p>
          <a:p>
            <a:r>
              <a:rPr lang="en-US" b="1" dirty="0"/>
              <a:t>and attentional switching ; executive function, especially shifting and inhibition ; and visuospatial function. </a:t>
            </a:r>
            <a:r>
              <a:rPr lang="en-US" dirty="0"/>
              <a:t>(Peterson,</a:t>
            </a:r>
            <a:r>
              <a:rPr lang="en-US" baseline="0" dirty="0"/>
              <a:t> et al, 2016)</a:t>
            </a:r>
            <a:endParaRPr lang="en-US" dirty="0"/>
          </a:p>
          <a:p>
            <a:pPr defTabSz="939363">
              <a:defRPr/>
            </a:pPr>
            <a:endParaRPr lang="en-US" dirty="0"/>
          </a:p>
          <a:p>
            <a:pPr defTabSz="939363">
              <a:defRPr/>
            </a:pPr>
            <a:r>
              <a:rPr lang="en-US" sz="1200" kern="1200" dirty="0">
                <a:solidFill>
                  <a:schemeClr val="tx1"/>
                </a:solidFill>
                <a:effectLst/>
                <a:latin typeface="+mn-lt"/>
                <a:ea typeface="+mn-ea"/>
                <a:cs typeface="+mn-cs"/>
              </a:rPr>
              <a:t>Freezing of gait: moving forward on a </a:t>
            </a:r>
            <a:r>
              <a:rPr lang="en-US" sz="1200" b="0" kern="1200" dirty="0">
                <a:solidFill>
                  <a:schemeClr val="tx1"/>
                </a:solidFill>
                <a:effectLst/>
                <a:latin typeface="+mn-lt"/>
                <a:ea typeface="+mn-ea"/>
                <a:cs typeface="+mn-cs"/>
              </a:rPr>
              <a:t>mysterious clinical phenomenon John G Nutt, </a:t>
            </a:r>
            <a:r>
              <a:rPr lang="en-US" sz="1200" b="0" kern="1200" dirty="0" err="1">
                <a:solidFill>
                  <a:schemeClr val="tx1"/>
                </a:solidFill>
                <a:effectLst/>
                <a:latin typeface="+mn-lt"/>
                <a:ea typeface="+mn-ea"/>
                <a:cs typeface="+mn-cs"/>
              </a:rPr>
              <a:t>Bastiaan</a:t>
            </a:r>
            <a:r>
              <a:rPr lang="en-US" sz="1200" b="0" kern="1200" dirty="0">
                <a:solidFill>
                  <a:schemeClr val="tx1"/>
                </a:solidFill>
                <a:effectLst/>
                <a:latin typeface="+mn-lt"/>
                <a:ea typeface="+mn-ea"/>
                <a:cs typeface="+mn-cs"/>
              </a:rPr>
              <a:t> R </a:t>
            </a:r>
            <a:r>
              <a:rPr lang="en-US" sz="1200" b="0" kern="1200" dirty="0" err="1">
                <a:solidFill>
                  <a:schemeClr val="tx1"/>
                </a:solidFill>
                <a:effectLst/>
                <a:latin typeface="+mn-lt"/>
                <a:ea typeface="+mn-ea"/>
                <a:cs typeface="+mn-cs"/>
              </a:rPr>
              <a:t>Bloem</a:t>
            </a:r>
            <a:r>
              <a:rPr lang="en-US" sz="1200" b="0" kern="1200" dirty="0">
                <a:solidFill>
                  <a:schemeClr val="tx1"/>
                </a:solidFill>
                <a:effectLst/>
                <a:latin typeface="+mn-lt"/>
                <a:ea typeface="+mn-ea"/>
                <a:cs typeface="+mn-cs"/>
              </a:rPr>
              <a:t>, Nir </a:t>
            </a:r>
            <a:r>
              <a:rPr lang="en-US" sz="1200" b="0" kern="1200" dirty="0" err="1">
                <a:solidFill>
                  <a:schemeClr val="tx1"/>
                </a:solidFill>
                <a:effectLst/>
                <a:latin typeface="+mn-lt"/>
                <a:ea typeface="+mn-ea"/>
                <a:cs typeface="+mn-cs"/>
              </a:rPr>
              <a:t>Giladi</a:t>
            </a:r>
            <a:r>
              <a:rPr lang="en-US" sz="1200" b="0" kern="1200" dirty="0">
                <a:solidFill>
                  <a:schemeClr val="tx1"/>
                </a:solidFill>
                <a:effectLst/>
                <a:latin typeface="+mn-lt"/>
                <a:ea typeface="+mn-ea"/>
                <a:cs typeface="+mn-cs"/>
              </a:rPr>
              <a:t>, Mark Hallett, Fay B </a:t>
            </a:r>
            <a:r>
              <a:rPr lang="en-US" sz="1200" b="0" kern="1200" dirty="0" err="1">
                <a:solidFill>
                  <a:schemeClr val="tx1"/>
                </a:solidFill>
                <a:effectLst/>
                <a:latin typeface="+mn-lt"/>
                <a:ea typeface="+mn-ea"/>
                <a:cs typeface="+mn-cs"/>
              </a:rPr>
              <a:t>Horak</a:t>
            </a:r>
            <a:r>
              <a:rPr lang="en-US" sz="1200" b="0" kern="1200" dirty="0">
                <a:solidFill>
                  <a:schemeClr val="tx1"/>
                </a:solidFill>
                <a:effectLst/>
                <a:latin typeface="+mn-lt"/>
                <a:ea typeface="+mn-ea"/>
                <a:cs typeface="+mn-cs"/>
              </a:rPr>
              <a:t>, Alice </a:t>
            </a:r>
            <a:r>
              <a:rPr lang="en-US" sz="1200" b="0" kern="1200" dirty="0" err="1">
                <a:solidFill>
                  <a:schemeClr val="tx1"/>
                </a:solidFill>
                <a:effectLst/>
                <a:latin typeface="+mn-lt"/>
                <a:ea typeface="+mn-ea"/>
                <a:cs typeface="+mn-cs"/>
              </a:rPr>
              <a:t>Nieuwboer</a:t>
            </a:r>
            <a:r>
              <a:rPr lang="en-US" sz="1200" b="0" kern="1200" dirty="0">
                <a:solidFill>
                  <a:schemeClr val="tx1"/>
                </a:solidFill>
                <a:effectLst/>
                <a:latin typeface="+mn-lt"/>
                <a:ea typeface="+mn-ea"/>
                <a:cs typeface="+mn-cs"/>
              </a:rPr>
              <a:t> Lancet Neurol 2011; 10: 734–44 </a:t>
            </a:r>
          </a:p>
          <a:p>
            <a:pPr defTabSz="939363">
              <a:defRPr/>
            </a:pPr>
            <a:endParaRPr lang="en-US" dirty="0"/>
          </a:p>
          <a:p>
            <a:pPr marL="0" lvl="1" defTabSz="939363">
              <a:defRPr/>
            </a:pPr>
            <a:r>
              <a:rPr lang="en-US" dirty="0"/>
              <a:t>Peterson, D. S., </a:t>
            </a:r>
            <a:r>
              <a:rPr lang="en-US" dirty="0" err="1"/>
              <a:t>Plotnik</a:t>
            </a:r>
            <a:r>
              <a:rPr lang="en-US" dirty="0"/>
              <a:t>, M., </a:t>
            </a:r>
            <a:r>
              <a:rPr lang="en-US" dirty="0" err="1"/>
              <a:t>Hausdorff</a:t>
            </a:r>
            <a:r>
              <a:rPr lang="en-US" dirty="0"/>
              <a:t>, J. M., &amp; Earhart, G. M. (2012). Evidence for a relationship between bilateral coordination during complex gait tasks and freezing of gait in </a:t>
            </a:r>
            <a:r>
              <a:rPr lang="en-US" dirty="0" err="1"/>
              <a:t>Parkinsons</a:t>
            </a:r>
            <a:r>
              <a:rPr lang="en-US" dirty="0"/>
              <a:t> disease. </a:t>
            </a:r>
            <a:r>
              <a:rPr lang="en-US" i="1" dirty="0"/>
              <a:t>Parkinsonism &amp; Related Disorders,</a:t>
            </a:r>
            <a:r>
              <a:rPr lang="en-US" dirty="0"/>
              <a:t> </a:t>
            </a:r>
            <a:r>
              <a:rPr lang="en-US" i="1" dirty="0"/>
              <a:t>18</a:t>
            </a:r>
            <a:r>
              <a:rPr lang="en-US" dirty="0"/>
              <a:t>(9), 1022-1026. doi:10.1016/j.parkreldis.2012.05.019 </a:t>
            </a:r>
            <a:endParaRPr lang="en-US" dirty="0" smtClean="0"/>
          </a:p>
          <a:p>
            <a:pPr marL="0" lvl="1" defTabSz="939363">
              <a:defRPr/>
            </a:pPr>
            <a:endParaRPr lang="en-US" dirty="0" smtClean="0"/>
          </a:p>
          <a:p>
            <a:pPr marL="0" marR="0" lvl="1" indent="0" algn="l" defTabSz="939363"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effectLst/>
                <a:latin typeface="+mn-lt"/>
                <a:ea typeface="+mn-ea"/>
                <a:cs typeface="+mn-cs"/>
              </a:rPr>
              <a:t>Nemanich</a:t>
            </a:r>
            <a:r>
              <a:rPr lang="en-US" sz="1200" b="0" kern="1200" dirty="0" smtClean="0">
                <a:solidFill>
                  <a:schemeClr val="tx1"/>
                </a:solidFill>
                <a:effectLst/>
                <a:latin typeface="+mn-lt"/>
                <a:ea typeface="+mn-ea"/>
                <a:cs typeface="+mn-cs"/>
              </a:rPr>
              <a:t> ST, Earhart GM (2016) Freezing of gait </a:t>
            </a:r>
            <a:r>
              <a:rPr lang="en-US" sz="1200" kern="1200" dirty="0" smtClean="0">
                <a:solidFill>
                  <a:schemeClr val="tx1"/>
                </a:solidFill>
                <a:effectLst/>
                <a:latin typeface="+mn-lt"/>
                <a:ea typeface="+mn-ea"/>
                <a:cs typeface="+mn-cs"/>
              </a:rPr>
              <a:t>is associated with increased saccade latency and variability in Parkinson’s disease. </a:t>
            </a:r>
            <a:r>
              <a:rPr lang="en-US" sz="1200" kern="1200" dirty="0" err="1" smtClean="0">
                <a:solidFill>
                  <a:schemeClr val="tx1"/>
                </a:solidFill>
                <a:effectLst/>
                <a:latin typeface="+mn-lt"/>
                <a:ea typeface="+mn-ea"/>
                <a:cs typeface="+mn-cs"/>
              </a:rPr>
              <a:t>Clin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Neurophysiol</a:t>
            </a:r>
            <a:r>
              <a:rPr lang="en-US" sz="1200" kern="1200" dirty="0" smtClean="0">
                <a:solidFill>
                  <a:schemeClr val="tx1"/>
                </a:solidFill>
                <a:effectLst/>
                <a:latin typeface="+mn-lt"/>
                <a:ea typeface="+mn-ea"/>
                <a:cs typeface="+mn-cs"/>
              </a:rPr>
              <a:t> 127:2394–2401.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10.1016/j.clinph.</a:t>
            </a:r>
            <a:r>
              <a:rPr lang="en-US" sz="1200" b="0" kern="1200" dirty="0" smtClean="0">
                <a:solidFill>
                  <a:schemeClr val="tx1"/>
                </a:solidFill>
                <a:effectLst/>
                <a:latin typeface="+mn-lt"/>
                <a:ea typeface="+mn-ea"/>
                <a:cs typeface="+mn-cs"/>
              </a:rPr>
              <a:t>2016.03.017</a:t>
            </a:r>
            <a:r>
              <a:rPr lang="en-US" sz="1200" kern="1200" dirty="0" smtClean="0">
                <a:solidFill>
                  <a:schemeClr val="tx1"/>
                </a:solidFill>
                <a:effectLst/>
                <a:latin typeface="+mn-lt"/>
                <a:ea typeface="+mn-ea"/>
                <a:cs typeface="+mn-cs"/>
              </a:rPr>
              <a:t>)</a:t>
            </a:r>
            <a:endParaRPr lang="en-US" dirty="0" smtClean="0"/>
          </a:p>
          <a:p>
            <a:pPr marL="0" lvl="1" defTabSz="939363">
              <a:defRPr/>
            </a:pPr>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8</a:t>
            </a:fld>
            <a:endParaRPr lang="en-US"/>
          </a:p>
        </p:txBody>
      </p:sp>
    </p:spTree>
    <p:extLst>
      <p:ext uri="{BB962C8B-B14F-4D97-AF65-F5344CB8AC3E}">
        <p14:creationId xmlns:p14="http://schemas.microsoft.com/office/powerpoint/2010/main" val="388004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Substantia</a:t>
            </a:r>
            <a:r>
              <a:rPr lang="en-US" b="1" baseline="0" dirty="0" smtClean="0"/>
              <a:t> </a:t>
            </a:r>
            <a:r>
              <a:rPr lang="en-US" b="1" baseline="0" dirty="0" err="1" smtClean="0"/>
              <a:t>Nigra</a:t>
            </a:r>
            <a:r>
              <a:rPr lang="en-US" b="1" baseline="0" dirty="0" smtClean="0"/>
              <a:t> produces dopamine but in PD in doesn’t produce dopamine, one of the hall marks of PD and this contributes to freezing. Dot here represents the midbrain, within the midbrain is the substantia </a:t>
            </a:r>
            <a:r>
              <a:rPr lang="en-US" b="1" baseline="0" dirty="0" err="1" smtClean="0"/>
              <a:t>nigra</a:t>
            </a:r>
            <a:r>
              <a:rPr lang="en-US" b="1" baseline="0" dirty="0" smtClean="0"/>
              <a:t>. For freezing specifically, the PPN, or </a:t>
            </a:r>
            <a:r>
              <a:rPr lang="en-US" b="1" baseline="0" dirty="0" err="1" smtClean="0"/>
              <a:t>pedunculo</a:t>
            </a:r>
            <a:r>
              <a:rPr lang="en-US" b="1" baseline="0" dirty="0" smtClean="0"/>
              <a:t> pontine nucleus is also likely involved in freezing. PPN participates in alertness, movement and muscle tone.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Now we’re going to</a:t>
            </a:r>
            <a:r>
              <a:rPr lang="en-US" b="1" baseline="0" dirty="0" smtClean="0"/>
              <a:t> look at the brain from a different angle. If you take a cross section of the brain at this level and look at the midbrain from the top down this is what you’ll see on MRI</a:t>
            </a:r>
          </a:p>
          <a:p>
            <a:endParaRPr lang="en-US" b="1" baseline="0" dirty="0" smtClean="0"/>
          </a:p>
          <a:p>
            <a:r>
              <a:rPr lang="en-US" sz="1200" b="0" i="0" u="none" strike="noStrike" kern="1200" dirty="0" err="1" smtClean="0">
                <a:solidFill>
                  <a:schemeClr val="tx1"/>
                </a:solidFill>
                <a:effectLst/>
                <a:latin typeface="+mn-lt"/>
                <a:ea typeface="+mn-ea"/>
                <a:cs typeface="+mn-cs"/>
              </a:rPr>
              <a:t>Pedunculopontine</a:t>
            </a:r>
            <a:r>
              <a:rPr lang="en-US" sz="1200" b="0" i="0" u="none" strike="noStrike" kern="1200" dirty="0" smtClean="0">
                <a:solidFill>
                  <a:schemeClr val="tx1"/>
                </a:solidFill>
                <a:effectLst/>
                <a:latin typeface="+mn-lt"/>
                <a:ea typeface="+mn-ea"/>
                <a:cs typeface="+mn-cs"/>
              </a:rPr>
              <a:t> nucleus</a:t>
            </a:r>
          </a:p>
          <a:p>
            <a:r>
              <a:rPr lang="en-US" sz="1200" b="0" i="0" u="none" strike="noStrike" kern="1200" dirty="0" smtClean="0">
                <a:solidFill>
                  <a:schemeClr val="tx1"/>
                </a:solidFill>
                <a:effectLst/>
                <a:latin typeface="+mn-lt"/>
                <a:ea typeface="+mn-ea"/>
                <a:cs typeface="+mn-cs"/>
              </a:rPr>
              <a:t>Functional organization and clinical implications</a:t>
            </a:r>
          </a:p>
          <a:p>
            <a:r>
              <a:rPr lang="en-US" sz="1200" b="0" i="0" u="none" strike="noStrike" kern="1200" dirty="0" smtClean="0">
                <a:solidFill>
                  <a:schemeClr val="tx1"/>
                </a:solidFill>
                <a:effectLst/>
                <a:latin typeface="+mn-lt"/>
                <a:ea typeface="+mn-ea"/>
                <a:cs typeface="+mn-cs"/>
              </a:rPr>
              <a:t>Eduardo E. </a:t>
            </a:r>
            <a:r>
              <a:rPr lang="en-US" sz="1200" b="0" i="0" u="none" strike="noStrike" kern="1200" dirty="0" err="1" smtClean="0">
                <a:solidFill>
                  <a:schemeClr val="tx1"/>
                </a:solidFill>
                <a:effectLst/>
                <a:latin typeface="+mn-lt"/>
                <a:ea typeface="+mn-ea"/>
                <a:cs typeface="+mn-cs"/>
              </a:rPr>
              <a:t>Benarroch</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Neurology Mar 2013, 80 (12) 1148-1155; DOI: 10.1212/WNL.0b013e3182886a76</a:t>
            </a:r>
          </a:p>
          <a:p>
            <a:r>
              <a:rPr lang="en-US" b="1"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9</a:t>
            </a:fld>
            <a:endParaRPr lang="en-US"/>
          </a:p>
        </p:txBody>
      </p:sp>
    </p:spTree>
    <p:extLst>
      <p:ext uri="{BB962C8B-B14F-4D97-AF65-F5344CB8AC3E}">
        <p14:creationId xmlns:p14="http://schemas.microsoft.com/office/powerpoint/2010/main" val="107406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Substantia</a:t>
            </a:r>
            <a:r>
              <a:rPr lang="en-US" b="1" baseline="0" dirty="0" smtClean="0"/>
              <a:t> </a:t>
            </a:r>
            <a:r>
              <a:rPr lang="en-US" b="1" baseline="0" dirty="0" err="1" smtClean="0"/>
              <a:t>Nigra</a:t>
            </a:r>
            <a:r>
              <a:rPr lang="en-US" b="1" baseline="0" dirty="0" smtClean="0"/>
              <a:t> becomes atrophied in PD </a:t>
            </a:r>
            <a:endParaRPr lang="en-US" b="1" dirty="0" smtClean="0"/>
          </a:p>
          <a:p>
            <a:endParaRPr lang="en-US" dirty="0" smtClean="0"/>
          </a:p>
          <a:p>
            <a:r>
              <a:rPr lang="en-US" dirty="0" smtClean="0"/>
              <a:t>Source: https://</a:t>
            </a:r>
            <a:r>
              <a:rPr lang="en-US" dirty="0" err="1" smtClean="0"/>
              <a:t>www.researchgate.net</a:t>
            </a:r>
            <a:r>
              <a:rPr lang="en-US" dirty="0" smtClean="0"/>
              <a:t>/figure/In-this-figure-we-have-displayed-two-images-containing-the-substantia-nigra-in-an-axial_fig6_309440523</a:t>
            </a:r>
            <a:endParaRPr lang="en-US" dirty="0"/>
          </a:p>
        </p:txBody>
      </p:sp>
      <p:sp>
        <p:nvSpPr>
          <p:cNvPr id="4" name="Slide Number Placeholder 3"/>
          <p:cNvSpPr>
            <a:spLocks noGrp="1"/>
          </p:cNvSpPr>
          <p:nvPr>
            <p:ph type="sldNum" sz="quarter" idx="10"/>
          </p:nvPr>
        </p:nvSpPr>
        <p:spPr/>
        <p:txBody>
          <a:bodyPr/>
          <a:lstStyle/>
          <a:p>
            <a:fld id="{BCEDABF9-1520-4440-BED1-D610DBDF1275}" type="slidenum">
              <a:rPr lang="en-US" smtClean="0"/>
              <a:t>10</a:t>
            </a:fld>
            <a:endParaRPr lang="en-US"/>
          </a:p>
        </p:txBody>
      </p:sp>
    </p:spTree>
    <p:extLst>
      <p:ext uri="{BB962C8B-B14F-4D97-AF65-F5344CB8AC3E}">
        <p14:creationId xmlns:p14="http://schemas.microsoft.com/office/powerpoint/2010/main" val="19300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294"/>
        </a:solidFill>
        <a:effectLst/>
      </p:bgPr>
    </p:bg>
    <p:spTree>
      <p:nvGrpSpPr>
        <p:cNvPr id="1" name=""/>
        <p:cNvGrpSpPr/>
        <p:nvPr/>
      </p:nvGrpSpPr>
      <p:grpSpPr>
        <a:xfrm>
          <a:off x="0" y="0"/>
          <a:ext cx="0" cy="0"/>
          <a:chOff x="0" y="0"/>
          <a:chExt cx="0" cy="0"/>
        </a:xfrm>
      </p:grpSpPr>
      <p:sp>
        <p:nvSpPr>
          <p:cNvPr id="4" name="Rectangle 3"/>
          <p:cNvSpPr/>
          <p:nvPr/>
        </p:nvSpPr>
        <p:spPr>
          <a:xfrm>
            <a:off x="0" y="5353050"/>
            <a:ext cx="9144000" cy="15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descr="APDA_LogoTag_RGB_l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544" y="5656555"/>
            <a:ext cx="3696726" cy="86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PDA_Icon_White.eps"/>
          <p:cNvPicPr>
            <a:picLocks noChangeAspect="1"/>
          </p:cNvPicPr>
          <p:nvPr/>
        </p:nvPicPr>
        <p:blipFill>
          <a:blip r:embed="rId3">
            <a:alphaModFix amt="6000"/>
            <a:extLst>
              <a:ext uri="{28A0092B-C50C-407E-A947-70E740481C1C}">
                <a14:useLocalDpi xmlns:a14="http://schemas.microsoft.com/office/drawing/2010/main" val="0"/>
              </a:ext>
            </a:extLst>
          </a:blip>
          <a:srcRect/>
          <a:stretch>
            <a:fillRect/>
          </a:stretch>
        </p:blipFill>
        <p:spPr bwMode="auto">
          <a:xfrm>
            <a:off x="276225" y="0"/>
            <a:ext cx="8596313" cy="5335588"/>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06374" y="1801565"/>
            <a:ext cx="6265492" cy="1470025"/>
          </a:xfrm>
        </p:spPr>
        <p:txBody>
          <a:bodyPr/>
          <a:lstStyle>
            <a:lvl1pPr algn="l">
              <a:defRPr cap="all"/>
            </a:lvl1pPr>
          </a:lstStyle>
          <a:p>
            <a:r>
              <a:rPr lang="en-US"/>
              <a:t>Click to edit Master title style</a:t>
            </a:r>
            <a:endParaRPr lang="en-US" dirty="0"/>
          </a:p>
        </p:txBody>
      </p:sp>
      <p:sp>
        <p:nvSpPr>
          <p:cNvPr id="3" name="Subtitle 2"/>
          <p:cNvSpPr>
            <a:spLocks noGrp="1"/>
          </p:cNvSpPr>
          <p:nvPr>
            <p:ph type="subTitle" idx="1"/>
          </p:nvPr>
        </p:nvSpPr>
        <p:spPr>
          <a:xfrm>
            <a:off x="1706374" y="3271590"/>
            <a:ext cx="5715000" cy="606773"/>
          </a:xfrm>
        </p:spPr>
        <p:txBody>
          <a:bodyPr>
            <a:normAutofit/>
          </a:bodyPr>
          <a:lstStyle>
            <a:lvl1pPr marL="0" indent="0" algn="l">
              <a:buNone/>
              <a:defRPr sz="1800" b="1" i="0" cap="all">
                <a:solidFill>
                  <a:schemeClr val="bg1"/>
                </a:solidFill>
                <a:latin typeface="Montserra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0081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p:bg>
      <p:bgPr>
        <a:solidFill>
          <a:srgbClr val="005294"/>
        </a:solidFill>
        <a:effectLst/>
      </p:bgPr>
    </p:bg>
    <p:spTree>
      <p:nvGrpSpPr>
        <p:cNvPr id="1" name=""/>
        <p:cNvGrpSpPr/>
        <p:nvPr/>
      </p:nvGrpSpPr>
      <p:grpSpPr>
        <a:xfrm>
          <a:off x="0" y="0"/>
          <a:ext cx="0" cy="0"/>
          <a:chOff x="0" y="0"/>
          <a:chExt cx="0" cy="0"/>
        </a:xfrm>
      </p:grpSpPr>
      <p:pic>
        <p:nvPicPr>
          <p:cNvPr id="9" name="Picture 8"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276225" y="0"/>
            <a:ext cx="8596313" cy="5335588"/>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95879" y="1520386"/>
            <a:ext cx="6275987" cy="1362075"/>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1695879" y="2885581"/>
            <a:ext cx="6275987" cy="472058"/>
          </a:xfrm>
        </p:spPr>
        <p:txBody>
          <a:bodyPr anchor="b"/>
          <a:lstStyle>
            <a:lvl1pPr marL="164592" indent="-342900">
              <a:buClr>
                <a:schemeClr val="bg1"/>
              </a:buClr>
              <a:buFont typeface="Arial"/>
              <a:buChar char="•"/>
              <a:defRPr sz="1900">
                <a:solidFill>
                  <a:schemeClr val="bg1"/>
                </a:solidFill>
                <a:latin typeface="Montserra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userDrawn="1"/>
        </p:nvSpPr>
        <p:spPr>
          <a:xfrm>
            <a:off x="0" y="5353050"/>
            <a:ext cx="9144000" cy="15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7" descr="APDA_LogoTag_RGB_l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5544" y="5656555"/>
            <a:ext cx="3696726" cy="86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31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Rectangle 4"/>
          <p:cNvSpPr/>
          <p:nvPr/>
        </p:nvSpPr>
        <p:spPr bwMode="auto">
          <a:xfrm>
            <a:off x="499931" y="0"/>
            <a:ext cx="2726326" cy="5660679"/>
          </a:xfrm>
          <a:prstGeom prst="rect">
            <a:avLst/>
          </a:prstGeom>
          <a:solidFill>
            <a:srgbClr val="005294"/>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9" descr="APDA_LogoTag_RGB_l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931" y="5945901"/>
            <a:ext cx="2726326" cy="6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9931" y="46232"/>
            <a:ext cx="2726326" cy="5590278"/>
          </a:xfrm>
        </p:spPr>
        <p:txBody>
          <a:bodyPr lIns="274320" tIns="457200" rIns="274320" bIns="457200" anchor="t" anchorCtr="0">
            <a:normAutofit/>
          </a:bodyPr>
          <a:lstStyle>
            <a:lvl1pPr algn="ctr">
              <a:defRPr sz="1600" b="0" i="0" cap="all"/>
            </a:lvl1pPr>
          </a:lstStyle>
          <a:p>
            <a:r>
              <a:rPr lang="en-US"/>
              <a:t>Click to edit Master title style</a:t>
            </a:r>
            <a:endParaRPr lang="en-US" dirty="0"/>
          </a:p>
        </p:txBody>
      </p:sp>
      <p:sp>
        <p:nvSpPr>
          <p:cNvPr id="18" name="Text Placeholder 17"/>
          <p:cNvSpPr>
            <a:spLocks noGrp="1"/>
          </p:cNvSpPr>
          <p:nvPr>
            <p:ph type="body" sz="quarter" idx="10"/>
          </p:nvPr>
        </p:nvSpPr>
        <p:spPr>
          <a:xfrm>
            <a:off x="3226257" y="46232"/>
            <a:ext cx="5917743" cy="5614447"/>
          </a:xfrm>
        </p:spPr>
        <p:txBody>
          <a:bodyPr lIns="457200" tIns="914400" rIns="457200" bIns="457200"/>
          <a:lstStyle>
            <a:lvl1pPr marL="0" indent="0">
              <a:buNone/>
              <a:defRPr sz="1900">
                <a:latin typeface="Source Sans Pro"/>
              </a:defRPr>
            </a:lvl1pPr>
            <a:lvl2pPr marL="742950" indent="-285750">
              <a:buFont typeface="Arial"/>
              <a:buChar char="•"/>
              <a:defRPr sz="1900">
                <a:latin typeface="Source Sans Pro Semibold"/>
              </a:defRPr>
            </a:lvl2pPr>
            <a:lvl3pPr marL="1143000" indent="-228600">
              <a:buFont typeface="Arial"/>
              <a:buChar char="•"/>
              <a:defRPr sz="1700">
                <a:latin typeface="Source Sans Pro"/>
              </a:defRPr>
            </a:lvl3pPr>
            <a:lvl4pPr marL="1600200" indent="-228600">
              <a:buFont typeface="Arial"/>
              <a:buChar char="•"/>
              <a:defRPr sz="1500">
                <a:latin typeface="Source Sans Pro"/>
              </a:defRPr>
            </a:lvl4pPr>
            <a:lvl5pPr marL="2057400" indent="-228600">
              <a:buFont typeface="Arial"/>
              <a:buChar char="•"/>
              <a:defRPr sz="1300">
                <a:latin typeface="Source Sans Pro"/>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PDA_Icon_White.eps"/>
          <p:cNvPicPr>
            <a:picLocks noChangeAspect="1"/>
          </p:cNvPicPr>
          <p:nvPr userDrawn="1"/>
        </p:nvPicPr>
        <p:blipFill>
          <a:blip r:embed="rId3">
            <a:alphaModFix amt="6000"/>
            <a:extLst>
              <a:ext uri="{28A0092B-C50C-407E-A947-70E740481C1C}">
                <a14:useLocalDpi xmlns:a14="http://schemas.microsoft.com/office/drawing/2010/main" val="0"/>
              </a:ext>
            </a:extLst>
          </a:blip>
          <a:srcRect/>
          <a:stretch>
            <a:fillRect/>
          </a:stretch>
        </p:blipFill>
        <p:spPr bwMode="auto">
          <a:xfrm rot="16200000">
            <a:off x="-957298" y="1073594"/>
            <a:ext cx="5660679" cy="351348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8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Photo Slide 1">
    <p:spTree>
      <p:nvGrpSpPr>
        <p:cNvPr id="1" name=""/>
        <p:cNvGrpSpPr/>
        <p:nvPr/>
      </p:nvGrpSpPr>
      <p:grpSpPr>
        <a:xfrm>
          <a:off x="0" y="0"/>
          <a:ext cx="0" cy="0"/>
          <a:chOff x="0" y="0"/>
          <a:chExt cx="0" cy="0"/>
        </a:xfrm>
      </p:grpSpPr>
      <p:sp>
        <p:nvSpPr>
          <p:cNvPr id="22" name="Content Placeholder 21"/>
          <p:cNvSpPr>
            <a:spLocks noGrp="1"/>
          </p:cNvSpPr>
          <p:nvPr>
            <p:ph sz="quarter" idx="12"/>
          </p:nvPr>
        </p:nvSpPr>
        <p:spPr>
          <a:xfrm>
            <a:off x="3742102" y="4518677"/>
            <a:ext cx="2403894" cy="2024632"/>
          </a:xfrm>
        </p:spPr>
        <p:txBody>
          <a:bodyPr/>
          <a:lstStyle>
            <a:lvl1pPr marL="0" indent="0">
              <a:buNone/>
              <a:defRPr sz="1400" b="1" i="0" cap="all">
                <a:latin typeface="Source Sans Pro"/>
              </a:defRPr>
            </a:lvl1pPr>
            <a:lvl2pPr marL="623888" indent="-166688">
              <a:buFont typeface="Arial"/>
              <a:buChar char="•"/>
              <a:defRPr sz="1400">
                <a:latin typeface="Source Sans Pro"/>
              </a:defRPr>
            </a:lvl2pPr>
            <a:lvl3pPr marL="914400" indent="0">
              <a:buFont typeface="Arial"/>
              <a:buNone/>
              <a:defRPr sz="1400">
                <a:latin typeface="Source Sans Pro"/>
              </a:defRPr>
            </a:lvl3pPr>
            <a:lvl4pPr marL="1371600" indent="0">
              <a:buNone/>
              <a:defRPr sz="1400">
                <a:latin typeface="Source Sans Pro"/>
              </a:defRPr>
            </a:lvl4pPr>
            <a:lvl5pPr marL="1828800" indent="0">
              <a:buNone/>
              <a:defRPr sz="1400">
                <a:latin typeface="Source Sans Pro"/>
              </a:defRPr>
            </a:lvl5pPr>
          </a:lstStyle>
          <a:p>
            <a:pPr lvl="0"/>
            <a:r>
              <a:rPr lang="en-US"/>
              <a:t>Click to edit Master text styles</a:t>
            </a:r>
          </a:p>
          <a:p>
            <a:pPr lvl="1"/>
            <a:r>
              <a:rPr lang="en-US"/>
              <a:t>Second level</a:t>
            </a:r>
          </a:p>
        </p:txBody>
      </p:sp>
      <p:sp>
        <p:nvSpPr>
          <p:cNvPr id="12" name="Rectangle 11"/>
          <p:cNvSpPr/>
          <p:nvPr userDrawn="1"/>
        </p:nvSpPr>
        <p:spPr bwMode="auto">
          <a:xfrm>
            <a:off x="499931" y="0"/>
            <a:ext cx="2726326" cy="5660679"/>
          </a:xfrm>
          <a:prstGeom prst="rect">
            <a:avLst/>
          </a:prstGeom>
          <a:solidFill>
            <a:srgbClr val="005294"/>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9" descr="APDA_LogoTag_RGB_l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931" y="5945901"/>
            <a:ext cx="2726326" cy="6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499931" y="46232"/>
            <a:ext cx="2726326" cy="5590278"/>
          </a:xfrm>
        </p:spPr>
        <p:txBody>
          <a:bodyPr lIns="274320" tIns="457200" rIns="274320" bIns="457200" anchor="t" anchorCtr="0">
            <a:normAutofit/>
          </a:bodyPr>
          <a:lstStyle>
            <a:lvl1pPr algn="ctr">
              <a:defRPr sz="1600" b="0" i="0" cap="all"/>
            </a:lvl1pPr>
          </a:lstStyle>
          <a:p>
            <a:r>
              <a:rPr lang="en-US"/>
              <a:t>Click to edit Master title style</a:t>
            </a:r>
            <a:endParaRPr lang="en-US" dirty="0"/>
          </a:p>
        </p:txBody>
      </p:sp>
      <p:pic>
        <p:nvPicPr>
          <p:cNvPr id="16" name="Picture 15" descr="APDA_Icon_White.eps"/>
          <p:cNvPicPr>
            <a:picLocks noChangeAspect="1"/>
          </p:cNvPicPr>
          <p:nvPr userDrawn="1"/>
        </p:nvPicPr>
        <p:blipFill>
          <a:blip r:embed="rId3">
            <a:alphaModFix amt="6000"/>
            <a:extLst>
              <a:ext uri="{28A0092B-C50C-407E-A947-70E740481C1C}">
                <a14:useLocalDpi xmlns:a14="http://schemas.microsoft.com/office/drawing/2010/main" val="0"/>
              </a:ext>
            </a:extLst>
          </a:blip>
          <a:srcRect/>
          <a:stretch>
            <a:fillRect/>
          </a:stretch>
        </p:blipFill>
        <p:spPr bwMode="auto">
          <a:xfrm rot="16200000">
            <a:off x="-957298" y="1073594"/>
            <a:ext cx="5660679" cy="351348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1"/>
          <p:cNvSpPr>
            <a:spLocks noGrp="1"/>
          </p:cNvSpPr>
          <p:nvPr>
            <p:ph sz="quarter" idx="13"/>
          </p:nvPr>
        </p:nvSpPr>
        <p:spPr>
          <a:xfrm>
            <a:off x="6259568" y="4518677"/>
            <a:ext cx="2403894" cy="2024632"/>
          </a:xfrm>
        </p:spPr>
        <p:txBody>
          <a:bodyPr/>
          <a:lstStyle>
            <a:lvl1pPr marL="0" indent="0">
              <a:buNone/>
              <a:defRPr sz="1400" b="1" i="0" cap="all">
                <a:latin typeface="Source Sans Pro"/>
              </a:defRPr>
            </a:lvl1pPr>
            <a:lvl2pPr marL="623888" indent="-166688">
              <a:buFont typeface="Arial"/>
              <a:buChar char="•"/>
              <a:defRPr sz="1400">
                <a:latin typeface="Source Sans Pro"/>
              </a:defRPr>
            </a:lvl2pPr>
            <a:lvl3pPr marL="1200150" indent="-285750">
              <a:buFont typeface="Arial"/>
              <a:buChar char="•"/>
              <a:defRPr sz="1400"/>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3" name="Picture Placeholder 2"/>
          <p:cNvSpPr>
            <a:spLocks noGrp="1"/>
          </p:cNvSpPr>
          <p:nvPr>
            <p:ph type="pic" sz="quarter" idx="14"/>
          </p:nvPr>
        </p:nvSpPr>
        <p:spPr>
          <a:xfrm>
            <a:off x="3742212" y="457689"/>
            <a:ext cx="4921250" cy="392588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3310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Photo Slide 2">
    <p:spTree>
      <p:nvGrpSpPr>
        <p:cNvPr id="1" name=""/>
        <p:cNvGrpSpPr/>
        <p:nvPr/>
      </p:nvGrpSpPr>
      <p:grpSpPr>
        <a:xfrm>
          <a:off x="0" y="0"/>
          <a:ext cx="0" cy="0"/>
          <a:chOff x="0" y="0"/>
          <a:chExt cx="0" cy="0"/>
        </a:xfrm>
      </p:grpSpPr>
      <p:sp>
        <p:nvSpPr>
          <p:cNvPr id="9" name="Rectangle 8"/>
          <p:cNvSpPr/>
          <p:nvPr/>
        </p:nvSpPr>
        <p:spPr>
          <a:xfrm>
            <a:off x="0" y="0"/>
            <a:ext cx="9144000" cy="1143000"/>
          </a:xfrm>
          <a:prstGeom prst="rect">
            <a:avLst/>
          </a:prstGeom>
          <a:solidFill>
            <a:srgbClr val="0052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4733613" y="5353036"/>
            <a:ext cx="4124637" cy="282575"/>
          </a:xfrm>
        </p:spPr>
        <p:txBody>
          <a:bodyPr lIns="0" rIns="0"/>
          <a:lstStyle>
            <a:lvl1pPr marL="0" indent="0">
              <a:buNone/>
              <a:defRPr sz="1200" b="0" i="1">
                <a:latin typeface="Source Sans Pro"/>
              </a:defRPr>
            </a:lvl1pPr>
          </a:lstStyle>
          <a:p>
            <a:pPr lvl="0"/>
            <a:r>
              <a:rPr lang="en-US"/>
              <a:t>Click to edit Master text styles</a:t>
            </a:r>
          </a:p>
        </p:txBody>
      </p:sp>
      <p:sp>
        <p:nvSpPr>
          <p:cNvPr id="11" name="Text Placeholder 9"/>
          <p:cNvSpPr>
            <a:spLocks noGrp="1"/>
          </p:cNvSpPr>
          <p:nvPr>
            <p:ph type="body" sz="quarter" idx="12"/>
          </p:nvPr>
        </p:nvSpPr>
        <p:spPr>
          <a:xfrm>
            <a:off x="457200" y="5353036"/>
            <a:ext cx="4124013" cy="282575"/>
          </a:xfrm>
        </p:spPr>
        <p:txBody>
          <a:bodyPr lIns="0" rIns="0"/>
          <a:lstStyle>
            <a:lvl1pPr marL="0" indent="0">
              <a:buNone/>
              <a:defRPr sz="1200" b="0" i="1">
                <a:latin typeface="Source Sans Pro"/>
              </a:defRPr>
            </a:lvl1pPr>
          </a:lstStyle>
          <a:p>
            <a:pPr lvl="0"/>
            <a:r>
              <a:rPr lang="en-US"/>
              <a:t>Click to edit Master text styles</a:t>
            </a:r>
          </a:p>
        </p:txBody>
      </p:sp>
      <p:sp>
        <p:nvSpPr>
          <p:cNvPr id="15" name="Title 1"/>
          <p:cNvSpPr>
            <a:spLocks noGrp="1"/>
          </p:cNvSpPr>
          <p:nvPr>
            <p:ph type="title"/>
          </p:nvPr>
        </p:nvSpPr>
        <p:spPr>
          <a:xfrm>
            <a:off x="0" y="1"/>
            <a:ext cx="9144000" cy="1143000"/>
          </a:xfrm>
          <a:noFill/>
        </p:spPr>
        <p:txBody>
          <a:bodyPr lIns="457200" rIns="457200">
            <a:normAutofit/>
          </a:bodyPr>
          <a:lstStyle>
            <a:lvl1pPr algn="l">
              <a:defRPr sz="1600" cap="all"/>
            </a:lvl1pPr>
          </a:lstStyle>
          <a:p>
            <a:r>
              <a:rPr lang="en-US"/>
              <a:t>Click to edit Master title style</a:t>
            </a:r>
            <a:endParaRPr lang="en-US" dirty="0"/>
          </a:p>
        </p:txBody>
      </p:sp>
      <p:pic>
        <p:nvPicPr>
          <p:cNvPr id="20" name="Picture 19"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3708009"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1813681"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98640"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7514435"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5602114"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3"/>
          </p:nvPr>
        </p:nvSpPr>
        <p:spPr>
          <a:xfrm>
            <a:off x="457200" y="1623998"/>
            <a:ext cx="4124325" cy="3729038"/>
          </a:xfrm>
        </p:spPr>
        <p:txBody>
          <a:bodyPr/>
          <a:lstStyle/>
          <a:p>
            <a:r>
              <a:rPr lang="en-US"/>
              <a:t>Drag picture to placeholder or click icon to add</a:t>
            </a:r>
            <a:endParaRPr lang="en-US" dirty="0"/>
          </a:p>
        </p:txBody>
      </p:sp>
      <p:sp>
        <p:nvSpPr>
          <p:cNvPr id="30" name="Picture Placeholder 3"/>
          <p:cNvSpPr>
            <a:spLocks noGrp="1"/>
          </p:cNvSpPr>
          <p:nvPr>
            <p:ph type="pic" sz="quarter" idx="14"/>
          </p:nvPr>
        </p:nvSpPr>
        <p:spPr>
          <a:xfrm>
            <a:off x="4733925" y="1623998"/>
            <a:ext cx="4124325" cy="3729038"/>
          </a:xfrm>
        </p:spPr>
        <p:txBody>
          <a:bodyPr/>
          <a:lstStyle/>
          <a:p>
            <a:r>
              <a:rPr lang="en-US"/>
              <a:t>Drag picture to placeholder or click icon to add</a:t>
            </a:r>
          </a:p>
        </p:txBody>
      </p:sp>
      <p:pic>
        <p:nvPicPr>
          <p:cNvPr id="13" name="Picture 9" descr="APDA_LogoTag_RGB_l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931" y="5945901"/>
            <a:ext cx="2726326" cy="6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813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54D554D9-2264-F843-915A-BFF8BE34C36F}" type="datetimeFigureOut">
              <a:rPr lang="en-US"/>
              <a:pPr>
                <a:defRPr/>
              </a:pPr>
              <a:t>4/10/21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ABBFA2F-9CBE-A54B-9044-34635FCE4D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3" r:id="rId2"/>
    <p:sldLayoutId id="2147483675" r:id="rId3"/>
    <p:sldLayoutId id="2147483674" r:id="rId4"/>
    <p:sldLayoutId id="2147483672" r:id="rId5"/>
  </p:sldLayoutIdLst>
  <p:txStyles>
    <p:titleStyle>
      <a:lvl1pPr algn="ctr" defTabSz="457200" rtl="0" eaLnBrk="1" fontAlgn="base" hangingPunct="1">
        <a:spcBef>
          <a:spcPct val="0"/>
        </a:spcBef>
        <a:spcAft>
          <a:spcPct val="0"/>
        </a:spcAft>
        <a:defRPr sz="3600" kern="1200">
          <a:solidFill>
            <a:schemeClr val="bg1"/>
          </a:solidFill>
          <a:latin typeface="Montserrat Light"/>
          <a:ea typeface="ＭＳ Ｐゴシック" charset="0"/>
          <a:cs typeface="ＭＳ Ｐゴシック" charset="0"/>
        </a:defRPr>
      </a:lvl1pPr>
      <a:lvl2pPr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9pPr>
    </p:titleStyle>
    <p:bodyStyle>
      <a:lvl1pPr marL="0" indent="0" algn="l" defTabSz="457200" rtl="0" eaLnBrk="1" fontAlgn="base" hangingPunct="1">
        <a:spcBef>
          <a:spcPct val="20000"/>
        </a:spcBef>
        <a:spcAft>
          <a:spcPct val="0"/>
        </a:spcAft>
        <a:buFont typeface="Arial" charset="0"/>
        <a:buNone/>
        <a:defRPr sz="1900" kern="1200">
          <a:solidFill>
            <a:schemeClr val="tx1"/>
          </a:solidFill>
          <a:latin typeface="Source Sans Pro"/>
          <a:ea typeface="ＭＳ Ｐゴシック" charset="0"/>
          <a:cs typeface="ＭＳ Ｐゴシック" charset="0"/>
        </a:defRPr>
      </a:lvl1pPr>
      <a:lvl2pPr marL="623888" indent="-166688" algn="l" defTabSz="457200" rtl="0" eaLnBrk="1" fontAlgn="base" hangingPunct="1">
        <a:spcBef>
          <a:spcPct val="20000"/>
        </a:spcBef>
        <a:spcAft>
          <a:spcPct val="0"/>
        </a:spcAft>
        <a:buFont typeface="Arial"/>
        <a:buChar char="•"/>
        <a:defRPr sz="1900" kern="1200">
          <a:solidFill>
            <a:schemeClr val="tx1"/>
          </a:solidFill>
          <a:latin typeface="Source Sans Pro Semibold"/>
          <a:ea typeface="ＭＳ Ｐゴシック" charset="0"/>
          <a:cs typeface="+mn-cs"/>
        </a:defRPr>
      </a:lvl2pPr>
      <a:lvl3pPr marL="1084263" indent="-169863" algn="l" defTabSz="457200" rtl="0" eaLnBrk="1" fontAlgn="base" hangingPunct="1">
        <a:spcBef>
          <a:spcPct val="20000"/>
        </a:spcBef>
        <a:spcAft>
          <a:spcPct val="0"/>
        </a:spcAft>
        <a:buFont typeface="Arial" charset="0"/>
        <a:buChar char="•"/>
        <a:defRPr sz="1700" kern="1200">
          <a:solidFill>
            <a:schemeClr val="tx1"/>
          </a:solidFill>
          <a:latin typeface="Source Sans Pro"/>
          <a:ea typeface="ＭＳ Ｐゴシック" charset="0"/>
          <a:cs typeface="+mn-cs"/>
        </a:defRPr>
      </a:lvl3pPr>
      <a:lvl4pPr marL="1543050" indent="-171450" algn="l" defTabSz="457200" rtl="0" eaLnBrk="1" fontAlgn="base" hangingPunct="1">
        <a:spcBef>
          <a:spcPct val="20000"/>
        </a:spcBef>
        <a:spcAft>
          <a:spcPct val="0"/>
        </a:spcAft>
        <a:buFont typeface="Arial"/>
        <a:buChar char="•"/>
        <a:defRPr sz="1500" kern="1200">
          <a:solidFill>
            <a:schemeClr val="tx1"/>
          </a:solidFill>
          <a:latin typeface="Source Sans Pro"/>
          <a:ea typeface="ＭＳ Ｐゴシック" charset="0"/>
          <a:cs typeface="+mn-cs"/>
        </a:defRPr>
      </a:lvl4pPr>
      <a:lvl5pPr marL="2003425" indent="-174625" algn="l" defTabSz="457200" rtl="0" eaLnBrk="1" fontAlgn="base" hangingPunct="1">
        <a:spcBef>
          <a:spcPct val="20000"/>
        </a:spcBef>
        <a:spcAft>
          <a:spcPct val="0"/>
        </a:spcAft>
        <a:buFont typeface="Arial"/>
        <a:buChar char="•"/>
        <a:defRPr sz="1900" kern="1200">
          <a:solidFill>
            <a:schemeClr val="tx1"/>
          </a:solidFill>
          <a:latin typeface="Source Sans Pro"/>
          <a:ea typeface="ＭＳ Ｐゴシック" charset="0"/>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5.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www.youtube.com/watch?v=NsPI-0gjZM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tiff"/><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www.youtube.com/watch?v=3-wrNhyVTN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4" Type="http://schemas.openxmlformats.org/officeDocument/2006/relationships/image" Target="../media/image4.jfif"/><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429" y="986971"/>
            <a:ext cx="6520437" cy="2284619"/>
          </a:xfrm>
        </p:spPr>
        <p:txBody>
          <a:bodyPr/>
          <a:lstStyle/>
          <a:p>
            <a:r>
              <a:rPr lang="en-US" sz="4000" dirty="0" smtClean="0"/>
              <a:t>Unfreeze your gait: tips and tricks for home</a:t>
            </a:r>
            <a:endParaRPr lang="en-US" sz="4000" dirty="0"/>
          </a:p>
        </p:txBody>
      </p:sp>
      <p:sp>
        <p:nvSpPr>
          <p:cNvPr id="3" name="Subtitle 2"/>
          <p:cNvSpPr>
            <a:spLocks noGrp="1"/>
          </p:cNvSpPr>
          <p:nvPr>
            <p:ph type="subTitle" idx="1"/>
          </p:nvPr>
        </p:nvSpPr>
        <p:spPr>
          <a:xfrm>
            <a:off x="1729091" y="3454401"/>
            <a:ext cx="5715000" cy="902934"/>
          </a:xfrm>
        </p:spPr>
        <p:txBody>
          <a:bodyPr>
            <a:normAutofit fontScale="92500" lnSpcReduction="10000"/>
          </a:bodyPr>
          <a:lstStyle/>
          <a:p>
            <a:r>
              <a:rPr lang="en-US" dirty="0" smtClean="0"/>
              <a:t>Rachel Lehman MSOTR/L, CLT</a:t>
            </a:r>
          </a:p>
          <a:p>
            <a:r>
              <a:rPr lang="en-US" dirty="0" smtClean="0"/>
              <a:t>Tricia </a:t>
            </a:r>
            <a:r>
              <a:rPr lang="en-US" dirty="0"/>
              <a:t>creel, Pt, </a:t>
            </a:r>
            <a:r>
              <a:rPr lang="en-US" dirty="0" err="1"/>
              <a:t>Dpt</a:t>
            </a:r>
            <a:r>
              <a:rPr lang="en-US" dirty="0"/>
              <a:t>, </a:t>
            </a:r>
            <a:r>
              <a:rPr lang="en-US" dirty="0" err="1"/>
              <a:t>nCS</a:t>
            </a:r>
            <a:endParaRPr lang="en-US" dirty="0"/>
          </a:p>
          <a:p>
            <a:r>
              <a:rPr lang="en-US" dirty="0" err="1"/>
              <a:t>beth</a:t>
            </a:r>
            <a:r>
              <a:rPr lang="en-US" dirty="0"/>
              <a:t> Templin, PT, DPT, GCS, COS-C</a:t>
            </a:r>
          </a:p>
          <a:p>
            <a:endParaRPr lang="en-US" dirty="0"/>
          </a:p>
        </p:txBody>
      </p:sp>
    </p:spTree>
    <p:extLst>
      <p:ext uri="{BB962C8B-B14F-4D97-AF65-F5344CB8AC3E}">
        <p14:creationId xmlns:p14="http://schemas.microsoft.com/office/powerpoint/2010/main" val="286314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88070" y="1143001"/>
            <a:ext cx="6130329" cy="5113688"/>
          </a:xfrm>
          <a:prstGeom prst="rect">
            <a:avLst/>
          </a:prstGeom>
        </p:spPr>
      </p:pic>
      <p:sp>
        <p:nvSpPr>
          <p:cNvPr id="4" name="Title 3"/>
          <p:cNvSpPr>
            <a:spLocks noGrp="1"/>
          </p:cNvSpPr>
          <p:nvPr>
            <p:ph type="title"/>
          </p:nvPr>
        </p:nvSpPr>
        <p:spPr/>
        <p:txBody>
          <a:bodyPr>
            <a:normAutofit/>
          </a:bodyPr>
          <a:lstStyle/>
          <a:p>
            <a:r>
              <a:rPr lang="en-US" sz="3600" dirty="0"/>
              <a:t>Pathophysiology </a:t>
            </a:r>
          </a:p>
        </p:txBody>
      </p:sp>
    </p:spTree>
    <p:extLst>
      <p:ext uri="{BB962C8B-B14F-4D97-AF65-F5344CB8AC3E}">
        <p14:creationId xmlns:p14="http://schemas.microsoft.com/office/powerpoint/2010/main" val="3972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Fall risk with freezing</a:t>
            </a:r>
          </a:p>
        </p:txBody>
      </p:sp>
      <p:sp>
        <p:nvSpPr>
          <p:cNvPr id="2" name="TextBox 1"/>
          <p:cNvSpPr txBox="1"/>
          <p:nvPr/>
        </p:nvSpPr>
        <p:spPr>
          <a:xfrm>
            <a:off x="304800" y="1403257"/>
            <a:ext cx="8108395" cy="4062651"/>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Freezing is unpredictable</a:t>
            </a:r>
          </a:p>
          <a:p>
            <a:pPr marL="800100" lvl="1" indent="-342900">
              <a:buFont typeface="Wingdings" panose="05000000000000000000" pitchFamily="2" charset="2"/>
              <a:buChar char="§"/>
            </a:pPr>
            <a:r>
              <a:rPr lang="en-US" sz="2000" dirty="0"/>
              <a:t>can begin and end suddenly</a:t>
            </a:r>
          </a:p>
          <a:p>
            <a:pPr marL="800100" lvl="1" indent="-342900">
              <a:buFont typeface="Wingdings" panose="05000000000000000000" pitchFamily="2" charset="2"/>
              <a:buChar char="§"/>
            </a:pPr>
            <a:r>
              <a:rPr lang="en-US" sz="2000" dirty="0"/>
              <a:t>severity of each episode varies</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a:t> People often try to “fight” through the freezing episode and keep attempting to move forward although their feet are stuck</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a:t> People who freeze tend to have difficulty recovering and adjusting if they become off balance</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a:t> Can lead to unsafe strategies for moving, like lunging for a chair instead of turning to sit</a:t>
            </a:r>
          </a:p>
          <a:p>
            <a:pPr marL="285750" indent="-285750">
              <a:buFont typeface="Wingdings" panose="05000000000000000000" pitchFamily="2" charset="2"/>
              <a:buChar char="q"/>
            </a:pPr>
            <a:endParaRPr lang="en-US" dirty="0"/>
          </a:p>
        </p:txBody>
      </p:sp>
      <p:sp>
        <p:nvSpPr>
          <p:cNvPr id="5" name="TextBox 4">
            <a:extLst>
              <a:ext uri="{FF2B5EF4-FFF2-40B4-BE49-F238E27FC236}">
                <a16:creationId xmlns:a16="http://schemas.microsoft.com/office/drawing/2014/main" xmlns="" id="{7693A08B-88B1-4F0D-B2D5-0721A4B696F8}"/>
              </a:ext>
            </a:extLst>
          </p:cNvPr>
          <p:cNvSpPr txBox="1"/>
          <p:nvPr/>
        </p:nvSpPr>
        <p:spPr>
          <a:xfrm>
            <a:off x="5020638" y="6265245"/>
            <a:ext cx="3392557" cy="307777"/>
          </a:xfrm>
          <a:prstGeom prst="rect">
            <a:avLst/>
          </a:prstGeom>
          <a:noFill/>
        </p:spPr>
        <p:txBody>
          <a:bodyPr wrap="square" rtlCol="0">
            <a:spAutoFit/>
          </a:bodyPr>
          <a:lstStyle/>
          <a:p>
            <a:r>
              <a:rPr lang="en-US" sz="1400" dirty="0"/>
              <a:t>(Peterson et al., 2016, </a:t>
            </a:r>
            <a:r>
              <a:rPr lang="en-US" sz="1400" dirty="0" err="1"/>
              <a:t>Bekkers</a:t>
            </a:r>
            <a:r>
              <a:rPr lang="en-US" sz="1400" dirty="0"/>
              <a:t> et al., 2017)</a:t>
            </a:r>
          </a:p>
        </p:txBody>
      </p:sp>
    </p:spTree>
    <p:extLst>
      <p:ext uri="{BB962C8B-B14F-4D97-AF65-F5344CB8AC3E}">
        <p14:creationId xmlns:p14="http://schemas.microsoft.com/office/powerpoint/2010/main" val="18466909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Medical treatments</a:t>
            </a:r>
          </a:p>
        </p:txBody>
      </p:sp>
      <p:sp>
        <p:nvSpPr>
          <p:cNvPr id="2" name="Rectangle 1"/>
          <p:cNvSpPr/>
          <p:nvPr/>
        </p:nvSpPr>
        <p:spPr>
          <a:xfrm>
            <a:off x="642256" y="1470691"/>
            <a:ext cx="7739744" cy="3539430"/>
          </a:xfrm>
          <a:prstGeom prst="rect">
            <a:avLst/>
          </a:prstGeom>
        </p:spPr>
        <p:txBody>
          <a:bodyPr wrap="square">
            <a:spAutoFit/>
          </a:bodyPr>
          <a:lstStyle/>
          <a:p>
            <a:pPr marL="457200" indent="-457200">
              <a:buFont typeface="Wingdings" panose="05000000000000000000" pitchFamily="2" charset="2"/>
              <a:buChar char="q"/>
            </a:pPr>
            <a:r>
              <a:rPr lang="en-US" sz="3200" dirty="0"/>
              <a:t>FOG usually occurs more often when medication levels are low, when a person is “off”</a:t>
            </a:r>
          </a:p>
          <a:p>
            <a:pPr marL="457200" indent="-457200">
              <a:buFont typeface="Wingdings" panose="05000000000000000000" pitchFamily="2" charset="2"/>
              <a:buChar char="q"/>
            </a:pPr>
            <a:r>
              <a:rPr lang="en-US" sz="3200" dirty="0" smtClean="0"/>
              <a:t>As </a:t>
            </a:r>
            <a:r>
              <a:rPr lang="en-US" sz="3200" dirty="0"/>
              <a:t>the disease progresses, FOG may not respond as well to </a:t>
            </a:r>
            <a:r>
              <a:rPr lang="en-US" sz="3200" dirty="0" smtClean="0"/>
              <a:t>medication</a:t>
            </a:r>
          </a:p>
          <a:p>
            <a:pPr marL="457200" indent="-457200">
              <a:buFont typeface="Wingdings" panose="05000000000000000000" pitchFamily="2" charset="2"/>
              <a:buChar char="q"/>
            </a:pPr>
            <a:r>
              <a:rPr lang="en-US" sz="3200" dirty="0" err="1" smtClean="0"/>
              <a:t>Subthalamic</a:t>
            </a:r>
            <a:r>
              <a:rPr lang="en-US" sz="3200" dirty="0" smtClean="0"/>
              <a:t> nucleus deep brain stimulation (DBS)</a:t>
            </a:r>
            <a:endParaRPr lang="en-US" sz="3200" dirty="0"/>
          </a:p>
        </p:txBody>
      </p:sp>
      <p:sp>
        <p:nvSpPr>
          <p:cNvPr id="5" name="Rectangle 4">
            <a:extLst>
              <a:ext uri="{FF2B5EF4-FFF2-40B4-BE49-F238E27FC236}">
                <a16:creationId xmlns:a16="http://schemas.microsoft.com/office/drawing/2014/main" xmlns="" id="{26CEB7FC-F0E6-42A4-8ACB-052CEECFE712}"/>
              </a:ext>
            </a:extLst>
          </p:cNvPr>
          <p:cNvSpPr/>
          <p:nvPr/>
        </p:nvSpPr>
        <p:spPr>
          <a:xfrm>
            <a:off x="5446292" y="5337811"/>
            <a:ext cx="3189709" cy="1200329"/>
          </a:xfrm>
          <a:prstGeom prst="rect">
            <a:avLst/>
          </a:prstGeom>
        </p:spPr>
        <p:txBody>
          <a:bodyPr wrap="square">
            <a:spAutoFit/>
          </a:bodyPr>
          <a:lstStyle/>
          <a:p>
            <a:r>
              <a:rPr lang="en-US" dirty="0"/>
              <a:t>(</a:t>
            </a:r>
            <a:r>
              <a:rPr lang="en-US" dirty="0" err="1"/>
              <a:t>Snijders</a:t>
            </a:r>
            <a:r>
              <a:rPr lang="en-US" dirty="0"/>
              <a:t> et al., </a:t>
            </a:r>
            <a:r>
              <a:rPr lang="en-US" dirty="0" smtClean="0"/>
              <a:t>2016; </a:t>
            </a:r>
            <a:r>
              <a:rPr lang="en-US" dirty="0" err="1" smtClean="0"/>
              <a:t>UpToDate</a:t>
            </a:r>
            <a:r>
              <a:rPr lang="en-US" dirty="0"/>
              <a:t>: Medical management of motor fluctuations and dyskinesia in Parkinson disease)</a:t>
            </a:r>
            <a:endParaRPr lang="en-US" dirty="0"/>
          </a:p>
        </p:txBody>
      </p:sp>
    </p:spTree>
    <p:extLst>
      <p:ext uri="{BB962C8B-B14F-4D97-AF65-F5344CB8AC3E}">
        <p14:creationId xmlns:p14="http://schemas.microsoft.com/office/powerpoint/2010/main" val="945866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56854" y="3803730"/>
            <a:ext cx="8253642" cy="1647731"/>
          </a:xfrm>
        </p:spPr>
        <p:txBody>
          <a:bodyPr/>
          <a:lstStyle/>
          <a:p>
            <a:pPr marL="228600" lvl="0" indent="-228600" defTabSz="914400" fontAlgn="auto">
              <a:lnSpc>
                <a:spcPct val="90000"/>
              </a:lnSpc>
              <a:spcBef>
                <a:spcPts val="1000"/>
              </a:spcBef>
              <a:spcAft>
                <a:spcPts val="0"/>
              </a:spcAft>
              <a:buFont typeface="Arial" panose="020B0604020202020204" pitchFamily="34" charset="0"/>
              <a:buChar char="•"/>
            </a:pPr>
            <a:r>
              <a:rPr lang="en-US" sz="3200" i="0" dirty="0">
                <a:solidFill>
                  <a:prstClr val="black"/>
                </a:solidFill>
                <a:latin typeface="Calibri" panose="020F0502020204030204"/>
                <a:cs typeface="+mn-cs"/>
              </a:rPr>
              <a:t>Visual cues can provide a “detour” or alternate pathway to help you start walking. </a:t>
            </a:r>
            <a:endParaRPr lang="en-US" dirty="0"/>
          </a:p>
        </p:txBody>
      </p:sp>
      <p:sp>
        <p:nvSpPr>
          <p:cNvPr id="6" name="Text Placeholder 5"/>
          <p:cNvSpPr>
            <a:spLocks noGrp="1"/>
          </p:cNvSpPr>
          <p:nvPr>
            <p:ph type="body" sz="quarter" idx="12"/>
          </p:nvPr>
        </p:nvSpPr>
        <p:spPr>
          <a:xfrm>
            <a:off x="256854" y="1691135"/>
            <a:ext cx="5760487" cy="2275891"/>
          </a:xfrm>
        </p:spPr>
        <p:txBody>
          <a:bodyPr/>
          <a:lstStyle/>
          <a:p>
            <a:pPr marL="228600" lvl="0" indent="-228600" defTabSz="914400" fontAlgn="auto">
              <a:lnSpc>
                <a:spcPct val="90000"/>
              </a:lnSpc>
              <a:spcBef>
                <a:spcPts val="1000"/>
              </a:spcBef>
              <a:spcAft>
                <a:spcPts val="0"/>
              </a:spcAft>
              <a:buFont typeface="Arial" panose="020B0604020202020204" pitchFamily="34" charset="0"/>
              <a:buChar char="•"/>
            </a:pPr>
            <a:r>
              <a:rPr lang="en-US" sz="3200" i="0" dirty="0">
                <a:solidFill>
                  <a:prstClr val="black"/>
                </a:solidFill>
                <a:latin typeface="Calibri" panose="020F0502020204030204"/>
                <a:ea typeface="+mn-ea"/>
                <a:cs typeface="+mn-cs"/>
              </a:rPr>
              <a:t>The motor program for gait is relatively intact, but people with PD may have difficulty accessing it without sensory input.</a:t>
            </a:r>
          </a:p>
          <a:p>
            <a:pPr marL="228600" lvl="0" indent="-228600" defTabSz="914400" fontAlgn="auto">
              <a:lnSpc>
                <a:spcPct val="90000"/>
              </a:lnSpc>
              <a:spcBef>
                <a:spcPts val="1000"/>
              </a:spcBef>
              <a:spcAft>
                <a:spcPts val="0"/>
              </a:spcAft>
              <a:buFont typeface="Arial" panose="020B0604020202020204" pitchFamily="34" charset="0"/>
              <a:buChar char="•"/>
            </a:pPr>
            <a:endParaRPr lang="en-US" sz="3200" i="0" dirty="0">
              <a:solidFill>
                <a:prstClr val="black"/>
              </a:solidFill>
              <a:latin typeface="Calibri" panose="020F0502020204030204"/>
              <a:ea typeface="+mn-ea"/>
              <a:cs typeface="+mn-cs"/>
            </a:endParaRPr>
          </a:p>
          <a:p>
            <a:endParaRPr lang="en-US" dirty="0"/>
          </a:p>
        </p:txBody>
      </p:sp>
      <p:sp>
        <p:nvSpPr>
          <p:cNvPr id="4" name="Title 3"/>
          <p:cNvSpPr>
            <a:spLocks noGrp="1"/>
          </p:cNvSpPr>
          <p:nvPr>
            <p:ph type="title"/>
          </p:nvPr>
        </p:nvSpPr>
        <p:spPr/>
        <p:txBody>
          <a:bodyPr>
            <a:normAutofit/>
          </a:bodyPr>
          <a:lstStyle/>
          <a:p>
            <a:pPr algn="ctr"/>
            <a:r>
              <a:rPr lang="en-US" sz="5400" cap="none" dirty="0" smtClean="0">
                <a:latin typeface="Calibri Light" panose="020F0302020204030204"/>
                <a:ea typeface="+mj-ea"/>
                <a:cs typeface="+mj-cs"/>
              </a:rPr>
              <a:t>VISUAL CUING</a:t>
            </a:r>
            <a:endParaRPr lang="en-US"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9068" t="30748" r="36520" b="28991"/>
          <a:stretch/>
        </p:blipFill>
        <p:spPr>
          <a:xfrm>
            <a:off x="6189002" y="1865165"/>
            <a:ext cx="2698144" cy="1326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135" y="5242169"/>
            <a:ext cx="2968870" cy="1484435"/>
          </a:xfrm>
          <a:prstGeom prst="rect">
            <a:avLst/>
          </a:prstGeom>
        </p:spPr>
      </p:pic>
    </p:spTree>
    <p:extLst>
      <p:ext uri="{BB962C8B-B14F-4D97-AF65-F5344CB8AC3E}">
        <p14:creationId xmlns:p14="http://schemas.microsoft.com/office/powerpoint/2010/main" val="921106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200" y="1325366"/>
            <a:ext cx="7698658" cy="4310245"/>
          </a:xfrm>
        </p:spPr>
        <p:txBody>
          <a:bodyPr/>
          <a:lstStyle/>
          <a:p>
            <a:pPr marL="457200" indent="-457200">
              <a:buFont typeface="Arial" panose="020B0604020202020204" pitchFamily="34" charset="0"/>
              <a:buChar char="•"/>
            </a:pPr>
            <a:r>
              <a:rPr lang="en-US" sz="3200" i="0" dirty="0">
                <a:latin typeface="+mn-lt"/>
              </a:rPr>
              <a:t>Clock turning</a:t>
            </a:r>
          </a:p>
          <a:p>
            <a:pPr marL="457200" indent="-457200">
              <a:buFont typeface="Arial" panose="020B0604020202020204" pitchFamily="34" charset="0"/>
              <a:buChar char="•"/>
            </a:pPr>
            <a:r>
              <a:rPr lang="en-US" sz="3200" i="0" dirty="0">
                <a:latin typeface="+mn-lt"/>
              </a:rPr>
              <a:t>Anticipating number of steps to reach target</a:t>
            </a:r>
          </a:p>
          <a:p>
            <a:pPr marL="457200" indent="-457200">
              <a:buFont typeface="Arial" panose="020B0604020202020204" pitchFamily="34" charset="0"/>
              <a:buChar char="•"/>
            </a:pPr>
            <a:r>
              <a:rPr lang="en-US" sz="3200" i="0" dirty="0">
                <a:latin typeface="+mn-lt"/>
              </a:rPr>
              <a:t>Ladder walking, tape lines, colored dots</a:t>
            </a:r>
          </a:p>
          <a:p>
            <a:pPr marL="457200" indent="-457200">
              <a:buFont typeface="Arial" panose="020B0604020202020204" pitchFamily="34" charset="0"/>
              <a:buChar char="•"/>
            </a:pPr>
            <a:r>
              <a:rPr lang="en-US" sz="3200" i="0" dirty="0">
                <a:latin typeface="+mn-lt"/>
              </a:rPr>
              <a:t>Assistive devices with visual cues</a:t>
            </a:r>
          </a:p>
          <a:p>
            <a:pPr marL="171450" indent="-171450">
              <a:buFont typeface="Arial" panose="020B0604020202020204" pitchFamily="34" charset="0"/>
              <a:buChar char="•"/>
            </a:pPr>
            <a:endParaRPr lang="en-US" dirty="0">
              <a:latin typeface="+mn-lt"/>
            </a:endParaRPr>
          </a:p>
        </p:txBody>
      </p:sp>
      <p:sp>
        <p:nvSpPr>
          <p:cNvPr id="7" name="Title 6"/>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Visual Cuing Techniques</a:t>
            </a:r>
          </a:p>
        </p:txBody>
      </p:sp>
      <p:pic>
        <p:nvPicPr>
          <p:cNvPr id="4" name="Picture 3" descr="Marching.jpg"/>
          <p:cNvPicPr>
            <a:picLocks noChangeAspect="1"/>
          </p:cNvPicPr>
          <p:nvPr/>
        </p:nvPicPr>
        <p:blipFill>
          <a:blip r:embed="rId2"/>
          <a:stretch>
            <a:fillRect/>
          </a:stretch>
        </p:blipFill>
        <p:spPr>
          <a:xfrm>
            <a:off x="3918857" y="4029901"/>
            <a:ext cx="4837419" cy="2708955"/>
          </a:xfrm>
          <a:prstGeom prst="rect">
            <a:avLst/>
          </a:prstGeom>
        </p:spPr>
      </p:pic>
    </p:spTree>
    <p:extLst>
      <p:ext uri="{BB962C8B-B14F-4D97-AF65-F5344CB8AC3E}">
        <p14:creationId xmlns:p14="http://schemas.microsoft.com/office/powerpoint/2010/main" val="3473615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B1AA3A59-6A85-4EFF-9C4F-36F012DBC49C}"/>
              </a:ext>
            </a:extLst>
          </p:cNvPr>
          <p:cNvPicPr>
            <a:picLocks noChangeAspect="1"/>
          </p:cNvPicPr>
          <p:nvPr/>
        </p:nvPicPr>
        <p:blipFill>
          <a:blip r:embed="rId3"/>
          <a:stretch>
            <a:fillRect/>
          </a:stretch>
        </p:blipFill>
        <p:spPr>
          <a:xfrm>
            <a:off x="2255992" y="1495689"/>
            <a:ext cx="1390008" cy="1365622"/>
          </a:xfrm>
          <a:prstGeom prst="rect">
            <a:avLst/>
          </a:prstGeom>
        </p:spPr>
      </p:pic>
      <p:sp>
        <p:nvSpPr>
          <p:cNvPr id="15" name="Rectangle 14">
            <a:extLst>
              <a:ext uri="{FF2B5EF4-FFF2-40B4-BE49-F238E27FC236}">
                <a16:creationId xmlns:a16="http://schemas.microsoft.com/office/drawing/2014/main" xmlns="" id="{56457202-8E23-44F2-83CD-EE952AFC79F4}"/>
              </a:ext>
            </a:extLst>
          </p:cNvPr>
          <p:cNvSpPr/>
          <p:nvPr/>
        </p:nvSpPr>
        <p:spPr>
          <a:xfrm>
            <a:off x="437369" y="1486829"/>
            <a:ext cx="1295990" cy="12670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DAEA770E-2845-4A97-9D10-5665FEF457B5}"/>
              </a:ext>
            </a:extLst>
          </p:cNvPr>
          <p:cNvSpPr>
            <a:spLocks noGrp="1"/>
          </p:cNvSpPr>
          <p:nvPr>
            <p:ph type="title"/>
          </p:nvPr>
        </p:nvSpPr>
        <p:spPr/>
        <p:txBody>
          <a:bodyPr>
            <a:normAutofit/>
          </a:bodyPr>
          <a:lstStyle/>
          <a:p>
            <a:pPr algn="ctr"/>
            <a:r>
              <a:rPr lang="en-US" sz="4800" dirty="0">
                <a:solidFill>
                  <a:prstClr val="white"/>
                </a:solidFill>
                <a:latin typeface="Calibri Light" panose="020F0302020204030204" pitchFamily="34" charset="0"/>
                <a:cs typeface="Calibri Light" panose="020F0302020204030204" pitchFamily="34" charset="0"/>
              </a:rPr>
              <a:t>Clock Turn Strategy</a:t>
            </a:r>
            <a:endParaRPr lang="en-US" sz="1400" dirty="0"/>
          </a:p>
        </p:txBody>
      </p:sp>
      <p:pic>
        <p:nvPicPr>
          <p:cNvPr id="10" name="Picture Placeholder 9">
            <a:extLst>
              <a:ext uri="{FF2B5EF4-FFF2-40B4-BE49-F238E27FC236}">
                <a16:creationId xmlns:a16="http://schemas.microsoft.com/office/drawing/2014/main" xmlns="" id="{AFD00CC2-55C0-4EA8-9D31-9C3B2AC388B5}"/>
              </a:ext>
            </a:extLst>
          </p:cNvPr>
          <p:cNvPicPr>
            <a:picLocks noGrp="1" noChangeAspect="1"/>
          </p:cNvPicPr>
          <p:nvPr>
            <p:ph type="pic" sz="quarter" idx="13"/>
          </p:nvPr>
        </p:nvPicPr>
        <p:blipFill rotWithShape="1">
          <a:blip r:embed="rId4"/>
          <a:srcRect l="50707" t="61256" r="38614" b="14284"/>
          <a:stretch/>
        </p:blipFill>
        <p:spPr>
          <a:xfrm>
            <a:off x="961845" y="1530475"/>
            <a:ext cx="707922" cy="912091"/>
          </a:xfrm>
        </p:spPr>
      </p:pic>
      <p:pic>
        <p:nvPicPr>
          <p:cNvPr id="11" name="Picture Placeholder 9">
            <a:extLst>
              <a:ext uri="{FF2B5EF4-FFF2-40B4-BE49-F238E27FC236}">
                <a16:creationId xmlns:a16="http://schemas.microsoft.com/office/drawing/2014/main" xmlns="" id="{DFCFAF52-3348-4B51-8FA4-533A0896035A}"/>
              </a:ext>
            </a:extLst>
          </p:cNvPr>
          <p:cNvPicPr>
            <a:picLocks noChangeAspect="1"/>
          </p:cNvPicPr>
          <p:nvPr/>
        </p:nvPicPr>
        <p:blipFill rotWithShape="1">
          <a:blip r:embed="rId4"/>
          <a:srcRect l="50707" t="61698" r="38614" b="14284"/>
          <a:stretch/>
        </p:blipFill>
        <p:spPr bwMode="auto">
          <a:xfrm flipH="1">
            <a:off x="457200" y="1530475"/>
            <a:ext cx="689934" cy="89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4" name="Picture 13">
            <a:extLst>
              <a:ext uri="{FF2B5EF4-FFF2-40B4-BE49-F238E27FC236}">
                <a16:creationId xmlns:a16="http://schemas.microsoft.com/office/drawing/2014/main" xmlns="" id="{047B7E78-7C04-4816-B83E-F1763683473D}"/>
              </a:ext>
            </a:extLst>
          </p:cNvPr>
          <p:cNvPicPr>
            <a:picLocks noChangeAspect="1"/>
          </p:cNvPicPr>
          <p:nvPr/>
        </p:nvPicPr>
        <p:blipFill rotWithShape="1">
          <a:blip r:embed="rId5"/>
          <a:srcRect t="16159" r="16086"/>
          <a:stretch/>
        </p:blipFill>
        <p:spPr>
          <a:xfrm flipH="1">
            <a:off x="2360428" y="1546951"/>
            <a:ext cx="532862" cy="879158"/>
          </a:xfrm>
          <a:prstGeom prst="rect">
            <a:avLst/>
          </a:prstGeom>
        </p:spPr>
      </p:pic>
      <p:pic>
        <p:nvPicPr>
          <p:cNvPr id="16" name="Picture 15">
            <a:extLst>
              <a:ext uri="{FF2B5EF4-FFF2-40B4-BE49-F238E27FC236}">
                <a16:creationId xmlns:a16="http://schemas.microsoft.com/office/drawing/2014/main" xmlns="" id="{F713FB2E-ED23-4D03-B2BD-ED5500CB6CF9}"/>
              </a:ext>
            </a:extLst>
          </p:cNvPr>
          <p:cNvPicPr>
            <a:picLocks noChangeAspect="1"/>
          </p:cNvPicPr>
          <p:nvPr/>
        </p:nvPicPr>
        <p:blipFill>
          <a:blip r:embed="rId3"/>
          <a:stretch>
            <a:fillRect/>
          </a:stretch>
        </p:blipFill>
        <p:spPr>
          <a:xfrm>
            <a:off x="7391164" y="1530475"/>
            <a:ext cx="1390008" cy="1365622"/>
          </a:xfrm>
          <a:prstGeom prst="rect">
            <a:avLst/>
          </a:prstGeom>
        </p:spPr>
      </p:pic>
      <p:pic>
        <p:nvPicPr>
          <p:cNvPr id="17" name="Picture 16">
            <a:extLst>
              <a:ext uri="{FF2B5EF4-FFF2-40B4-BE49-F238E27FC236}">
                <a16:creationId xmlns:a16="http://schemas.microsoft.com/office/drawing/2014/main" xmlns="" id="{FAC2140C-1ADC-42F2-AA42-74EC8B57CC39}"/>
              </a:ext>
            </a:extLst>
          </p:cNvPr>
          <p:cNvPicPr>
            <a:picLocks noChangeAspect="1"/>
          </p:cNvPicPr>
          <p:nvPr/>
        </p:nvPicPr>
        <p:blipFill>
          <a:blip r:embed="rId3"/>
          <a:stretch>
            <a:fillRect/>
          </a:stretch>
        </p:blipFill>
        <p:spPr>
          <a:xfrm>
            <a:off x="5684888" y="1495689"/>
            <a:ext cx="1390008" cy="1365622"/>
          </a:xfrm>
          <a:prstGeom prst="rect">
            <a:avLst/>
          </a:prstGeom>
        </p:spPr>
      </p:pic>
      <p:pic>
        <p:nvPicPr>
          <p:cNvPr id="13" name="Picture 12">
            <a:extLst>
              <a:ext uri="{FF2B5EF4-FFF2-40B4-BE49-F238E27FC236}">
                <a16:creationId xmlns:a16="http://schemas.microsoft.com/office/drawing/2014/main" xmlns="" id="{BD0D2A3A-F3CD-4262-A1ED-1F41A0DA6754}"/>
              </a:ext>
            </a:extLst>
          </p:cNvPr>
          <p:cNvPicPr>
            <a:picLocks noChangeAspect="1"/>
          </p:cNvPicPr>
          <p:nvPr/>
        </p:nvPicPr>
        <p:blipFill rotWithShape="1">
          <a:blip r:embed="rId5"/>
          <a:srcRect t="13560" r="12586"/>
          <a:stretch/>
        </p:blipFill>
        <p:spPr>
          <a:xfrm rot="10800000">
            <a:off x="5785895" y="1847494"/>
            <a:ext cx="618182" cy="906414"/>
          </a:xfrm>
          <a:prstGeom prst="rect">
            <a:avLst/>
          </a:prstGeom>
        </p:spPr>
      </p:pic>
      <p:pic>
        <p:nvPicPr>
          <p:cNvPr id="18" name="Picture 17">
            <a:extLst>
              <a:ext uri="{FF2B5EF4-FFF2-40B4-BE49-F238E27FC236}">
                <a16:creationId xmlns:a16="http://schemas.microsoft.com/office/drawing/2014/main" xmlns="" id="{55B69E18-38D1-484F-8C1F-18121048DFD5}"/>
              </a:ext>
            </a:extLst>
          </p:cNvPr>
          <p:cNvPicPr>
            <a:picLocks noChangeAspect="1"/>
          </p:cNvPicPr>
          <p:nvPr/>
        </p:nvPicPr>
        <p:blipFill>
          <a:blip r:embed="rId3"/>
          <a:stretch>
            <a:fillRect/>
          </a:stretch>
        </p:blipFill>
        <p:spPr>
          <a:xfrm>
            <a:off x="3978613" y="1486829"/>
            <a:ext cx="1390008" cy="1365622"/>
          </a:xfrm>
          <a:prstGeom prst="rect">
            <a:avLst/>
          </a:prstGeom>
        </p:spPr>
      </p:pic>
      <p:pic>
        <p:nvPicPr>
          <p:cNvPr id="20" name="Picture 19">
            <a:extLst>
              <a:ext uri="{FF2B5EF4-FFF2-40B4-BE49-F238E27FC236}">
                <a16:creationId xmlns:a16="http://schemas.microsoft.com/office/drawing/2014/main" xmlns="" id="{81BA1B6F-435D-4776-A55E-245502940DAF}"/>
              </a:ext>
            </a:extLst>
          </p:cNvPr>
          <p:cNvPicPr>
            <a:picLocks noChangeAspect="1"/>
          </p:cNvPicPr>
          <p:nvPr/>
        </p:nvPicPr>
        <p:blipFill rotWithShape="1">
          <a:blip r:embed="rId6"/>
          <a:srcRect l="7111" r="19543" b="11387"/>
          <a:stretch/>
        </p:blipFill>
        <p:spPr>
          <a:xfrm rot="5400000">
            <a:off x="6305197" y="1325488"/>
            <a:ext cx="465046" cy="929200"/>
          </a:xfrm>
          <a:prstGeom prst="rect">
            <a:avLst/>
          </a:prstGeom>
        </p:spPr>
      </p:pic>
      <p:pic>
        <p:nvPicPr>
          <p:cNvPr id="21" name="Picture 20">
            <a:extLst>
              <a:ext uri="{FF2B5EF4-FFF2-40B4-BE49-F238E27FC236}">
                <a16:creationId xmlns:a16="http://schemas.microsoft.com/office/drawing/2014/main" xmlns="" id="{9F2A44EE-C1B4-4936-9308-FB77583C8599}"/>
              </a:ext>
            </a:extLst>
          </p:cNvPr>
          <p:cNvPicPr>
            <a:picLocks noChangeAspect="1"/>
          </p:cNvPicPr>
          <p:nvPr/>
        </p:nvPicPr>
        <p:blipFill>
          <a:blip r:embed="rId6"/>
          <a:stretch>
            <a:fillRect/>
          </a:stretch>
        </p:blipFill>
        <p:spPr>
          <a:xfrm rot="5400000">
            <a:off x="4292903" y="1350283"/>
            <a:ext cx="634039" cy="1048603"/>
          </a:xfrm>
          <a:prstGeom prst="rect">
            <a:avLst/>
          </a:prstGeom>
        </p:spPr>
      </p:pic>
      <p:pic>
        <p:nvPicPr>
          <p:cNvPr id="22" name="Picture 21">
            <a:extLst>
              <a:ext uri="{FF2B5EF4-FFF2-40B4-BE49-F238E27FC236}">
                <a16:creationId xmlns:a16="http://schemas.microsoft.com/office/drawing/2014/main" xmlns="" id="{1CC5A701-EE19-4CAE-A100-0C80F01E78A1}"/>
              </a:ext>
            </a:extLst>
          </p:cNvPr>
          <p:cNvPicPr>
            <a:picLocks noChangeAspect="1"/>
          </p:cNvPicPr>
          <p:nvPr/>
        </p:nvPicPr>
        <p:blipFill>
          <a:blip r:embed="rId6"/>
          <a:stretch>
            <a:fillRect/>
          </a:stretch>
        </p:blipFill>
        <p:spPr>
          <a:xfrm rot="10800000">
            <a:off x="8040094" y="1688983"/>
            <a:ext cx="634039" cy="1048603"/>
          </a:xfrm>
          <a:prstGeom prst="rect">
            <a:avLst/>
          </a:prstGeom>
        </p:spPr>
      </p:pic>
      <p:pic>
        <p:nvPicPr>
          <p:cNvPr id="25" name="Picture 24">
            <a:extLst>
              <a:ext uri="{FF2B5EF4-FFF2-40B4-BE49-F238E27FC236}">
                <a16:creationId xmlns:a16="http://schemas.microsoft.com/office/drawing/2014/main" xmlns="" id="{8E8B9483-DB47-481F-83C0-8D29670310ED}"/>
              </a:ext>
            </a:extLst>
          </p:cNvPr>
          <p:cNvPicPr>
            <a:picLocks noChangeAspect="1"/>
          </p:cNvPicPr>
          <p:nvPr/>
        </p:nvPicPr>
        <p:blipFill rotWithShape="1">
          <a:blip r:embed="rId7"/>
          <a:srcRect r="20197"/>
          <a:stretch/>
        </p:blipFill>
        <p:spPr>
          <a:xfrm rot="5400000">
            <a:off x="4329607" y="1827343"/>
            <a:ext cx="564364" cy="1054699"/>
          </a:xfrm>
          <a:prstGeom prst="rect">
            <a:avLst/>
          </a:prstGeom>
        </p:spPr>
      </p:pic>
      <p:pic>
        <p:nvPicPr>
          <p:cNvPr id="26" name="Picture 25">
            <a:extLst>
              <a:ext uri="{FF2B5EF4-FFF2-40B4-BE49-F238E27FC236}">
                <a16:creationId xmlns:a16="http://schemas.microsoft.com/office/drawing/2014/main" xmlns="" id="{412058DA-2394-4CF4-A5B9-58C6DE3F3AEE}"/>
              </a:ext>
            </a:extLst>
          </p:cNvPr>
          <p:cNvPicPr>
            <a:picLocks noChangeAspect="1"/>
          </p:cNvPicPr>
          <p:nvPr/>
        </p:nvPicPr>
        <p:blipFill>
          <a:blip r:embed="rId7"/>
          <a:stretch>
            <a:fillRect/>
          </a:stretch>
        </p:blipFill>
        <p:spPr>
          <a:xfrm rot="10800000">
            <a:off x="7456221" y="1685936"/>
            <a:ext cx="707197" cy="1054699"/>
          </a:xfrm>
          <a:prstGeom prst="rect">
            <a:avLst/>
          </a:prstGeom>
        </p:spPr>
      </p:pic>
      <p:pic>
        <p:nvPicPr>
          <p:cNvPr id="12" name="Picture 11">
            <a:extLst>
              <a:ext uri="{FF2B5EF4-FFF2-40B4-BE49-F238E27FC236}">
                <a16:creationId xmlns:a16="http://schemas.microsoft.com/office/drawing/2014/main" xmlns="" id="{22379C02-8127-462C-A82F-7C757ADC2540}"/>
              </a:ext>
            </a:extLst>
          </p:cNvPr>
          <p:cNvPicPr>
            <a:picLocks noChangeAspect="1"/>
          </p:cNvPicPr>
          <p:nvPr/>
        </p:nvPicPr>
        <p:blipFill rotWithShape="1">
          <a:blip r:embed="rId5"/>
          <a:srcRect t="10223" b="16408"/>
          <a:stretch/>
        </p:blipFill>
        <p:spPr>
          <a:xfrm rot="5400000">
            <a:off x="2787850" y="2041430"/>
            <a:ext cx="707197" cy="769358"/>
          </a:xfrm>
          <a:prstGeom prst="rect">
            <a:avLst/>
          </a:prstGeom>
          <a:solidFill>
            <a:schemeClr val="bg1">
              <a:lumMod val="65000"/>
            </a:schemeClr>
          </a:solidFill>
        </p:spPr>
      </p:pic>
      <p:sp>
        <p:nvSpPr>
          <p:cNvPr id="29" name="TextBox 28">
            <a:extLst>
              <a:ext uri="{FF2B5EF4-FFF2-40B4-BE49-F238E27FC236}">
                <a16:creationId xmlns:a16="http://schemas.microsoft.com/office/drawing/2014/main" xmlns="" id="{BDC0E116-106B-4B4D-BC55-AC8B8D248A33}"/>
              </a:ext>
            </a:extLst>
          </p:cNvPr>
          <p:cNvSpPr txBox="1"/>
          <p:nvPr/>
        </p:nvSpPr>
        <p:spPr>
          <a:xfrm>
            <a:off x="6274191" y="6035040"/>
            <a:ext cx="2757267" cy="369332"/>
          </a:xfrm>
          <a:prstGeom prst="rect">
            <a:avLst/>
          </a:prstGeom>
          <a:noFill/>
        </p:spPr>
        <p:txBody>
          <a:bodyPr wrap="square" rtlCol="0">
            <a:spAutoFit/>
          </a:bodyPr>
          <a:lstStyle/>
          <a:p>
            <a:pPr algn="r"/>
            <a:r>
              <a:rPr lang="en-US" dirty="0"/>
              <a:t>(Yang 2016)</a:t>
            </a:r>
          </a:p>
        </p:txBody>
      </p:sp>
      <p:pic>
        <p:nvPicPr>
          <p:cNvPr id="23" name="Picture 22">
            <a:extLst>
              <a:ext uri="{FF2B5EF4-FFF2-40B4-BE49-F238E27FC236}">
                <a16:creationId xmlns:a16="http://schemas.microsoft.com/office/drawing/2014/main" xmlns="" id="{E9B95855-6CE5-4BA6-BE37-3CD42291F39A}"/>
              </a:ext>
            </a:extLst>
          </p:cNvPr>
          <p:cNvPicPr>
            <a:picLocks noChangeAspect="1"/>
          </p:cNvPicPr>
          <p:nvPr/>
        </p:nvPicPr>
        <p:blipFill>
          <a:blip r:embed="rId8"/>
          <a:stretch>
            <a:fillRect/>
          </a:stretch>
        </p:blipFill>
        <p:spPr>
          <a:xfrm>
            <a:off x="3282950" y="3279467"/>
            <a:ext cx="3121127" cy="2825636"/>
          </a:xfrm>
          <a:prstGeom prst="rect">
            <a:avLst/>
          </a:prstGeom>
        </p:spPr>
      </p:pic>
      <p:cxnSp>
        <p:nvCxnSpPr>
          <p:cNvPr id="24" name="Straight Connector 23"/>
          <p:cNvCxnSpPr>
            <a:cxnSpLocks/>
          </p:cNvCxnSpPr>
          <p:nvPr/>
        </p:nvCxnSpPr>
        <p:spPr>
          <a:xfrm>
            <a:off x="4843513" y="3307383"/>
            <a:ext cx="18398" cy="2727657"/>
          </a:xfrm>
          <a:prstGeom prst="line">
            <a:avLst/>
          </a:prstGeom>
          <a:ln w="76200">
            <a:solidFill>
              <a:srgbClr val="FFC000"/>
            </a:solidFill>
          </a:ln>
        </p:spPr>
        <p:style>
          <a:lnRef idx="1">
            <a:schemeClr val="accent4"/>
          </a:lnRef>
          <a:fillRef idx="0">
            <a:schemeClr val="accent4"/>
          </a:fillRef>
          <a:effectRef idx="0">
            <a:schemeClr val="accent4"/>
          </a:effectRef>
          <a:fontRef idx="minor">
            <a:schemeClr val="tx1"/>
          </a:fontRef>
        </p:style>
      </p:cxnSp>
      <p:cxnSp>
        <p:nvCxnSpPr>
          <p:cNvPr id="27" name="Straight Connector 26"/>
          <p:cNvCxnSpPr>
            <a:cxnSpLocks/>
          </p:cNvCxnSpPr>
          <p:nvPr/>
        </p:nvCxnSpPr>
        <p:spPr>
          <a:xfrm>
            <a:off x="3373872" y="4685995"/>
            <a:ext cx="2900319" cy="0"/>
          </a:xfrm>
          <a:prstGeom prst="line">
            <a:avLst/>
          </a:prstGeom>
          <a:ln w="76200">
            <a:solidFill>
              <a:srgbClr val="FFC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7765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60055" y="1507773"/>
            <a:ext cx="5345097" cy="4352921"/>
          </a:xfrm>
        </p:spPr>
        <p:txBody>
          <a:bodyPr/>
          <a:lstStyle/>
          <a:p>
            <a:pPr marL="457200" indent="-457200">
              <a:buFont typeface="Arial" panose="020B0604020202020204" pitchFamily="34" charset="0"/>
              <a:buChar char="•"/>
            </a:pPr>
            <a:r>
              <a:rPr lang="en-US" sz="3200" i="0" dirty="0">
                <a:latin typeface="+mn-lt"/>
              </a:rPr>
              <a:t>Imagine the number of steps you will need to reach a specific target (such as a chair or doorway)</a:t>
            </a:r>
          </a:p>
          <a:p>
            <a:pPr marL="457200" indent="-457200">
              <a:buFont typeface="Arial" panose="020B0604020202020204" pitchFamily="34" charset="0"/>
              <a:buChar char="•"/>
            </a:pPr>
            <a:r>
              <a:rPr lang="en-US" sz="3200" i="0" dirty="0">
                <a:latin typeface="+mn-lt"/>
              </a:rPr>
              <a:t>While you walk towards the target, count your steps to see if you can match your goal</a:t>
            </a:r>
          </a:p>
        </p:txBody>
      </p:sp>
      <p:sp>
        <p:nvSpPr>
          <p:cNvPr id="4" name="Title 3"/>
          <p:cNvSpPr>
            <a:spLocks noGrp="1"/>
          </p:cNvSpPr>
          <p:nvPr>
            <p:ph type="title"/>
          </p:nvPr>
        </p:nvSpPr>
        <p:spPr>
          <a:xfrm>
            <a:off x="-143838" y="-123291"/>
            <a:ext cx="9400853" cy="1405981"/>
          </a:xfrm>
        </p:spPr>
        <p:txBody>
          <a:bodyPr>
            <a:noAutofit/>
          </a:bodyPr>
          <a:lstStyle/>
          <a:p>
            <a:pPr algn="ctr"/>
            <a:r>
              <a:rPr lang="en-US" sz="4800" dirty="0">
                <a:latin typeface="Calibri Light" panose="020F0302020204030204" pitchFamily="34" charset="0"/>
                <a:cs typeface="Calibri Light" panose="020F0302020204030204" pitchFamily="34" charset="0"/>
              </a:rPr>
              <a:t>Anticipating steps to target</a:t>
            </a:r>
          </a:p>
        </p:txBody>
      </p:sp>
      <p:pic>
        <p:nvPicPr>
          <p:cNvPr id="6" name="Picture 5">
            <a:extLst>
              <a:ext uri="{FF2B5EF4-FFF2-40B4-BE49-F238E27FC236}">
                <a16:creationId xmlns:a16="http://schemas.microsoft.com/office/drawing/2014/main" xmlns="" id="{1C5EF9E2-C9E8-409B-9C2D-DAF83DE87490}"/>
              </a:ext>
            </a:extLst>
          </p:cNvPr>
          <p:cNvPicPr>
            <a:picLocks noChangeAspect="1"/>
          </p:cNvPicPr>
          <p:nvPr/>
        </p:nvPicPr>
        <p:blipFill>
          <a:blip r:embed="rId3"/>
          <a:stretch>
            <a:fillRect/>
          </a:stretch>
        </p:blipFill>
        <p:spPr>
          <a:xfrm>
            <a:off x="5486398" y="2695699"/>
            <a:ext cx="3480425" cy="1949038"/>
          </a:xfrm>
          <a:prstGeom prst="rect">
            <a:avLst/>
          </a:prstGeom>
        </p:spPr>
      </p:pic>
    </p:spTree>
    <p:extLst>
      <p:ext uri="{BB962C8B-B14F-4D97-AF65-F5344CB8AC3E}">
        <p14:creationId xmlns:p14="http://schemas.microsoft.com/office/powerpoint/2010/main" val="2551304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53158" y="1282690"/>
            <a:ext cx="4197295" cy="3659180"/>
          </a:xfrm>
          <a:prstGeom prst="rect">
            <a:avLst/>
          </a:prstGeom>
        </p:spPr>
      </p:pic>
      <p:sp>
        <p:nvSpPr>
          <p:cNvPr id="3" name="Text Placeholder 2"/>
          <p:cNvSpPr>
            <a:spLocks noGrp="1"/>
          </p:cNvSpPr>
          <p:nvPr>
            <p:ph type="body" sz="quarter" idx="12"/>
          </p:nvPr>
        </p:nvSpPr>
        <p:spPr>
          <a:xfrm>
            <a:off x="260056" y="1507773"/>
            <a:ext cx="4593102" cy="4352921"/>
          </a:xfrm>
        </p:spPr>
        <p:txBody>
          <a:bodyPr/>
          <a:lstStyle/>
          <a:p>
            <a:pPr marL="457200" indent="-457200">
              <a:buFont typeface="Arial" panose="020B0604020202020204" pitchFamily="34" charset="0"/>
              <a:buChar char="•"/>
            </a:pPr>
            <a:r>
              <a:rPr lang="en-US" sz="3200" i="0" dirty="0">
                <a:latin typeface="+mn-lt"/>
              </a:rPr>
              <a:t>Transverse lines on the floor have been shown to improve gait in people with PD. </a:t>
            </a:r>
          </a:p>
          <a:p>
            <a:pPr marL="457200" indent="-457200">
              <a:buFont typeface="Arial" panose="020B0604020202020204" pitchFamily="34" charset="0"/>
              <a:buChar char="•"/>
            </a:pPr>
            <a:r>
              <a:rPr lang="en-US" sz="3200" i="0" dirty="0">
                <a:latin typeface="+mn-lt"/>
              </a:rPr>
              <a:t>Benefits include increased stride length, gait initiation and fewer freezing episodes.</a:t>
            </a:r>
          </a:p>
        </p:txBody>
      </p:sp>
      <p:sp>
        <p:nvSpPr>
          <p:cNvPr id="4" name="Title 3"/>
          <p:cNvSpPr>
            <a:spLocks noGrp="1"/>
          </p:cNvSpPr>
          <p:nvPr>
            <p:ph type="title"/>
          </p:nvPr>
        </p:nvSpPr>
        <p:spPr>
          <a:xfrm>
            <a:off x="-143838" y="-123291"/>
            <a:ext cx="9400853" cy="1405981"/>
          </a:xfrm>
        </p:spPr>
        <p:txBody>
          <a:bodyPr>
            <a:noAutofit/>
          </a:bodyPr>
          <a:lstStyle/>
          <a:p>
            <a:pPr algn="ctr"/>
            <a:r>
              <a:rPr lang="en-US" sz="4800" dirty="0">
                <a:latin typeface="Calibri Light" panose="020F0302020204030204" pitchFamily="34" charset="0"/>
                <a:cs typeface="Calibri Light" panose="020F0302020204030204" pitchFamily="34" charset="0"/>
              </a:rPr>
              <a:t>Ladder walking / tape lines </a:t>
            </a:r>
          </a:p>
        </p:txBody>
      </p:sp>
      <p:sp>
        <p:nvSpPr>
          <p:cNvPr id="2" name="Rectangle 1"/>
          <p:cNvSpPr/>
          <p:nvPr/>
        </p:nvSpPr>
        <p:spPr>
          <a:xfrm>
            <a:off x="3837158" y="6347851"/>
            <a:ext cx="4961230" cy="369332"/>
          </a:xfrm>
          <a:prstGeom prst="rect">
            <a:avLst/>
          </a:prstGeom>
        </p:spPr>
        <p:txBody>
          <a:bodyPr wrap="none">
            <a:spAutoFit/>
          </a:bodyPr>
          <a:lstStyle/>
          <a:p>
            <a:r>
              <a:rPr lang="en-US" dirty="0" err="1" smtClean="0"/>
              <a:t>Suteerawattananon</a:t>
            </a:r>
            <a:r>
              <a:rPr lang="en-US" dirty="0" smtClean="0"/>
              <a:t> et al., 2004; Morris et al., 1996</a:t>
            </a:r>
            <a:endParaRPr lang="en-US" dirty="0"/>
          </a:p>
        </p:txBody>
      </p:sp>
    </p:spTree>
    <p:extLst>
      <p:ext uri="{BB962C8B-B14F-4D97-AF65-F5344CB8AC3E}">
        <p14:creationId xmlns:p14="http://schemas.microsoft.com/office/powerpoint/2010/main" val="181158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2"/>
          </p:nvPr>
        </p:nvSpPr>
        <p:spPr>
          <a:xfrm>
            <a:off x="205483" y="1357780"/>
            <a:ext cx="7711601" cy="4277831"/>
          </a:xfrm>
        </p:spPr>
        <p:txBody>
          <a:bodyPr/>
          <a:lstStyle/>
          <a:p>
            <a:pPr marL="457200" indent="-457200">
              <a:buFont typeface="Arial" panose="020B0604020202020204" pitchFamily="34" charset="0"/>
              <a:buChar char="•"/>
            </a:pPr>
            <a:r>
              <a:rPr lang="en-US" sz="3200" i="0" dirty="0">
                <a:latin typeface="+mn-lt"/>
              </a:rPr>
              <a:t>Assistive devices such as the Laser Cane and the U-step walker with a laser light can provide a visual cue to provide a target to step on or over to assist with unfreezing.</a:t>
            </a:r>
          </a:p>
          <a:p>
            <a:endParaRPr lang="en-US" dirty="0"/>
          </a:p>
        </p:txBody>
      </p:sp>
      <p:sp>
        <p:nvSpPr>
          <p:cNvPr id="4" name="Title 3"/>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Assistive Devices</a:t>
            </a:r>
          </a:p>
        </p:txBody>
      </p:sp>
      <p:pic>
        <p:nvPicPr>
          <p:cNvPr id="7" name="Picture 6"/>
          <p:cNvPicPr>
            <a:picLocks noChangeAspect="1"/>
          </p:cNvPicPr>
          <p:nvPr/>
        </p:nvPicPr>
        <p:blipFill>
          <a:blip r:embed="rId3"/>
          <a:stretch>
            <a:fillRect/>
          </a:stretch>
        </p:blipFill>
        <p:spPr>
          <a:xfrm>
            <a:off x="6102293" y="3496695"/>
            <a:ext cx="2569493" cy="3173279"/>
          </a:xfrm>
          <a:prstGeom prst="rect">
            <a:avLst/>
          </a:prstGeom>
        </p:spPr>
      </p:pic>
      <p:pic>
        <p:nvPicPr>
          <p:cNvPr id="8" name="Picture 4" descr="Laser Ca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677" y="3538759"/>
            <a:ext cx="1313091" cy="313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05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2266" y="1439577"/>
            <a:ext cx="4369182" cy="4334931"/>
          </a:xfrm>
        </p:spPr>
        <p:txBody>
          <a:bodyPr/>
          <a:lstStyle/>
          <a:p>
            <a:pPr marL="457200" indent="-457200">
              <a:buFont typeface="Arial" panose="020B0604020202020204" pitchFamily="34" charset="0"/>
              <a:buChar char="•"/>
            </a:pPr>
            <a:r>
              <a:rPr lang="en-US" sz="3200" i="0" dirty="0">
                <a:latin typeface="+mn-lt"/>
              </a:rPr>
              <a:t>Walking </a:t>
            </a:r>
            <a:r>
              <a:rPr lang="en-US" sz="3200" i="0" dirty="0" smtClean="0">
                <a:latin typeface="+mn-lt"/>
              </a:rPr>
              <a:t>poles </a:t>
            </a:r>
            <a:r>
              <a:rPr lang="en-US" sz="3200" i="0" dirty="0">
                <a:latin typeface="+mn-lt"/>
              </a:rPr>
              <a:t>have also been found to be beneficial for freezing episodes.  </a:t>
            </a:r>
            <a:endParaRPr lang="en-US" sz="2000" i="0" dirty="0">
              <a:latin typeface="+mn-lt"/>
            </a:endParaRPr>
          </a:p>
        </p:txBody>
      </p:sp>
      <p:sp>
        <p:nvSpPr>
          <p:cNvPr id="4" name="Title 3"/>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Assistive devices</a:t>
            </a:r>
          </a:p>
        </p:txBody>
      </p:sp>
      <p:pic>
        <p:nvPicPr>
          <p:cNvPr id="7" name="Picture Placeholder 6"/>
          <p:cNvPicPr>
            <a:picLocks noGrp="1" noChangeAspect="1"/>
          </p:cNvPicPr>
          <p:nvPr>
            <p:ph type="pic" sz="quarter" idx="14"/>
          </p:nvPr>
        </p:nvPicPr>
        <p:blipFill>
          <a:blip r:embed="rId3"/>
          <a:stretch>
            <a:fillRect/>
          </a:stretch>
        </p:blipFill>
        <p:spPr>
          <a:xfrm>
            <a:off x="4733925" y="1439577"/>
            <a:ext cx="4124325" cy="2947173"/>
          </a:xfrm>
          <a:prstGeom prst="rect">
            <a:avLst/>
          </a:prstGeom>
        </p:spPr>
      </p:pic>
      <p:sp>
        <p:nvSpPr>
          <p:cNvPr id="5" name="TextBox 4">
            <a:extLst>
              <a:ext uri="{FF2B5EF4-FFF2-40B4-BE49-F238E27FC236}">
                <a16:creationId xmlns:a16="http://schemas.microsoft.com/office/drawing/2014/main" xmlns="" id="{88F76A45-8201-471C-9DD8-A2A00F1DAF85}"/>
              </a:ext>
            </a:extLst>
          </p:cNvPr>
          <p:cNvSpPr txBox="1"/>
          <p:nvPr/>
        </p:nvSpPr>
        <p:spPr>
          <a:xfrm>
            <a:off x="6611815" y="6246055"/>
            <a:ext cx="2246435" cy="400110"/>
          </a:xfrm>
          <a:prstGeom prst="rect">
            <a:avLst/>
          </a:prstGeom>
          <a:noFill/>
        </p:spPr>
        <p:txBody>
          <a:bodyPr wrap="square" rtlCol="0">
            <a:spAutoFit/>
          </a:bodyPr>
          <a:lstStyle/>
          <a:p>
            <a:pPr algn="r"/>
            <a:r>
              <a:rPr lang="en-US" sz="2000" dirty="0">
                <a:solidFill>
                  <a:prstClr val="black"/>
                </a:solidFill>
                <a:latin typeface="Calibri"/>
              </a:rPr>
              <a:t>(</a:t>
            </a:r>
            <a:r>
              <a:rPr lang="en-US" sz="2000" dirty="0" smtClean="0">
                <a:solidFill>
                  <a:prstClr val="black"/>
                </a:solidFill>
                <a:latin typeface="Calibri"/>
              </a:rPr>
              <a:t>McCandless, </a:t>
            </a:r>
            <a:r>
              <a:rPr lang="en-US" sz="2000" dirty="0">
                <a:solidFill>
                  <a:prstClr val="black"/>
                </a:solidFill>
                <a:latin typeface="Calibri"/>
              </a:rPr>
              <a:t>2016)</a:t>
            </a:r>
            <a:endParaRPr lang="en-US" dirty="0"/>
          </a:p>
        </p:txBody>
      </p:sp>
    </p:spTree>
    <p:extLst>
      <p:ext uri="{BB962C8B-B14F-4D97-AF65-F5344CB8AC3E}">
        <p14:creationId xmlns:p14="http://schemas.microsoft.com/office/powerpoint/2010/main" val="1586152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4000" dirty="0"/>
              <a:t>Goals of </a:t>
            </a:r>
            <a:r>
              <a:rPr lang="en-US" sz="4000" dirty="0" smtClean="0"/>
              <a:t>this presentation</a:t>
            </a:r>
            <a:endParaRPr lang="en-US" sz="4000" dirty="0"/>
          </a:p>
        </p:txBody>
      </p:sp>
      <p:sp>
        <p:nvSpPr>
          <p:cNvPr id="8" name="Content Placeholder 2"/>
          <p:cNvSpPr txBox="1">
            <a:spLocks/>
          </p:cNvSpPr>
          <p:nvPr/>
        </p:nvSpPr>
        <p:spPr>
          <a:xfrm>
            <a:off x="457200" y="1600200"/>
            <a:ext cx="8229600" cy="2579914"/>
          </a:xfrm>
          <a:prstGeom prst="rect">
            <a:avLst/>
          </a:prstGeom>
        </p:spPr>
        <p:txBody>
          <a:bodyPr/>
          <a:lstStyle>
            <a:lvl1pPr marL="0" indent="0" algn="l" defTabSz="457200" rtl="0" eaLnBrk="1" fontAlgn="base" hangingPunct="1">
              <a:spcBef>
                <a:spcPct val="20000"/>
              </a:spcBef>
              <a:spcAft>
                <a:spcPct val="0"/>
              </a:spcAft>
              <a:buFont typeface="Arial" charset="0"/>
              <a:buNone/>
              <a:defRPr sz="1900" kern="1200">
                <a:solidFill>
                  <a:schemeClr val="tx1"/>
                </a:solidFill>
                <a:latin typeface="Source Sans Pro"/>
                <a:ea typeface="ＭＳ Ｐゴシック" charset="0"/>
                <a:cs typeface="ＭＳ Ｐゴシック" charset="0"/>
              </a:defRPr>
            </a:lvl1pPr>
            <a:lvl2pPr marL="623888" indent="-166688" algn="l" defTabSz="457200" rtl="0" eaLnBrk="1" fontAlgn="base" hangingPunct="1">
              <a:spcBef>
                <a:spcPct val="20000"/>
              </a:spcBef>
              <a:spcAft>
                <a:spcPct val="0"/>
              </a:spcAft>
              <a:buFont typeface="Arial"/>
              <a:buChar char="•"/>
              <a:defRPr sz="1900" kern="1200">
                <a:solidFill>
                  <a:schemeClr val="tx1"/>
                </a:solidFill>
                <a:latin typeface="Source Sans Pro Semibold"/>
                <a:ea typeface="ＭＳ Ｐゴシック" charset="0"/>
                <a:cs typeface="+mn-cs"/>
              </a:defRPr>
            </a:lvl2pPr>
            <a:lvl3pPr marL="1084263" indent="-169863" algn="l" defTabSz="457200" rtl="0" eaLnBrk="1" fontAlgn="base" hangingPunct="1">
              <a:spcBef>
                <a:spcPct val="20000"/>
              </a:spcBef>
              <a:spcAft>
                <a:spcPct val="0"/>
              </a:spcAft>
              <a:buFont typeface="Arial" charset="0"/>
              <a:buChar char="•"/>
              <a:defRPr sz="1700" kern="1200">
                <a:solidFill>
                  <a:schemeClr val="tx1"/>
                </a:solidFill>
                <a:latin typeface="Source Sans Pro"/>
                <a:ea typeface="ＭＳ Ｐゴシック" charset="0"/>
                <a:cs typeface="+mn-cs"/>
              </a:defRPr>
            </a:lvl3pPr>
            <a:lvl4pPr marL="1543050" indent="-171450" algn="l" defTabSz="457200" rtl="0" eaLnBrk="1" fontAlgn="base" hangingPunct="1">
              <a:spcBef>
                <a:spcPct val="20000"/>
              </a:spcBef>
              <a:spcAft>
                <a:spcPct val="0"/>
              </a:spcAft>
              <a:buFont typeface="Arial"/>
              <a:buChar char="•"/>
              <a:defRPr sz="1500" kern="1200">
                <a:solidFill>
                  <a:schemeClr val="tx1"/>
                </a:solidFill>
                <a:latin typeface="Source Sans Pro"/>
                <a:ea typeface="ＭＳ Ｐゴシック" charset="0"/>
                <a:cs typeface="+mn-cs"/>
              </a:defRPr>
            </a:lvl4pPr>
            <a:lvl5pPr marL="2003425" indent="-174625" algn="l" defTabSz="457200" rtl="0" eaLnBrk="1" fontAlgn="base" hangingPunct="1">
              <a:spcBef>
                <a:spcPct val="20000"/>
              </a:spcBef>
              <a:spcAft>
                <a:spcPct val="0"/>
              </a:spcAft>
              <a:buFont typeface="Arial"/>
              <a:buChar char="•"/>
              <a:defRPr sz="1900" kern="1200">
                <a:solidFill>
                  <a:schemeClr val="tx1"/>
                </a:solidFill>
                <a:latin typeface="Source Sans Pro"/>
                <a:ea typeface="ＭＳ Ｐゴシック" charset="0"/>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3600" dirty="0" smtClean="0"/>
              <a:t>Overview of freezing of gait</a:t>
            </a:r>
          </a:p>
          <a:p>
            <a:pPr marL="457200" indent="-457200">
              <a:buFont typeface="+mj-lt"/>
              <a:buAutoNum type="arabicPeriod"/>
            </a:pPr>
            <a:r>
              <a:rPr lang="en-US" sz="3600" dirty="0" smtClean="0"/>
              <a:t>Education </a:t>
            </a:r>
            <a:r>
              <a:rPr lang="en-US" sz="3600" dirty="0"/>
              <a:t>on evidence-based </a:t>
            </a:r>
            <a:r>
              <a:rPr lang="en-US" sz="3600" dirty="0" smtClean="0"/>
              <a:t>strategies</a:t>
            </a:r>
          </a:p>
          <a:p>
            <a:pPr marL="457200" indent="-457200">
              <a:buFont typeface="+mj-lt"/>
              <a:buAutoNum type="arabicPeriod"/>
            </a:pPr>
            <a:r>
              <a:rPr lang="en-US" sz="3600" dirty="0" smtClean="0"/>
              <a:t>Strategies to practice at home</a:t>
            </a:r>
            <a:endParaRPr lang="en-US" sz="3600" dirty="0"/>
          </a:p>
        </p:txBody>
      </p:sp>
    </p:spTree>
    <p:extLst>
      <p:ext uri="{BB962C8B-B14F-4D97-AF65-F5344CB8AC3E}">
        <p14:creationId xmlns:p14="http://schemas.microsoft.com/office/powerpoint/2010/main" val="1668192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5400" cap="none" dirty="0" smtClean="0">
                <a:latin typeface="Calibri Light" panose="020F0302020204030204"/>
                <a:ea typeface="+mj-ea"/>
                <a:cs typeface="+mj-cs"/>
              </a:rPr>
              <a:t>AUDITORY CUING</a:t>
            </a:r>
            <a:endParaRPr lang="en-US" dirty="0"/>
          </a:p>
        </p:txBody>
      </p:sp>
      <p:sp>
        <p:nvSpPr>
          <p:cNvPr id="11" name="Text Placeholder 4">
            <a:extLst>
              <a:ext uri="{FF2B5EF4-FFF2-40B4-BE49-F238E27FC236}">
                <a16:creationId xmlns:a16="http://schemas.microsoft.com/office/drawing/2014/main" xmlns="" id="{48A74849-3551-4378-B23B-7955DBCA30D5}"/>
              </a:ext>
            </a:extLst>
          </p:cNvPr>
          <p:cNvSpPr>
            <a:spLocks noGrp="1"/>
          </p:cNvSpPr>
          <p:nvPr>
            <p:ph type="body" sz="quarter" idx="11"/>
          </p:nvPr>
        </p:nvSpPr>
        <p:spPr>
          <a:xfrm>
            <a:off x="256854" y="3803730"/>
            <a:ext cx="8253642" cy="1647731"/>
          </a:xfrm>
        </p:spPr>
        <p:txBody>
          <a:bodyPr/>
          <a:lstStyle/>
          <a:p>
            <a:pPr marL="228600" lvl="0" indent="-228600" defTabSz="914400" fontAlgn="auto">
              <a:lnSpc>
                <a:spcPct val="90000"/>
              </a:lnSpc>
              <a:spcBef>
                <a:spcPts val="1000"/>
              </a:spcBef>
              <a:spcAft>
                <a:spcPts val="0"/>
              </a:spcAft>
              <a:buFont typeface="Arial" panose="020B0604020202020204" pitchFamily="34" charset="0"/>
              <a:buChar char="•"/>
            </a:pPr>
            <a:r>
              <a:rPr lang="en-US" sz="3200" i="0" dirty="0">
                <a:solidFill>
                  <a:prstClr val="black"/>
                </a:solidFill>
                <a:latin typeface="Calibri" panose="020F0502020204030204"/>
                <a:cs typeface="+mn-cs"/>
              </a:rPr>
              <a:t>Auditory cues can provide a “detour” or alternate pathway to help you start walking. </a:t>
            </a:r>
            <a:endParaRPr lang="en-US" dirty="0"/>
          </a:p>
        </p:txBody>
      </p:sp>
      <p:sp>
        <p:nvSpPr>
          <p:cNvPr id="12" name="Text Placeholder 5">
            <a:extLst>
              <a:ext uri="{FF2B5EF4-FFF2-40B4-BE49-F238E27FC236}">
                <a16:creationId xmlns:a16="http://schemas.microsoft.com/office/drawing/2014/main" xmlns="" id="{D30168D9-3AC1-47E6-A261-DAB4B466C574}"/>
              </a:ext>
            </a:extLst>
          </p:cNvPr>
          <p:cNvSpPr>
            <a:spLocks noGrp="1"/>
          </p:cNvSpPr>
          <p:nvPr>
            <p:ph type="body" sz="quarter" idx="12"/>
          </p:nvPr>
        </p:nvSpPr>
        <p:spPr>
          <a:xfrm>
            <a:off x="256854" y="1691135"/>
            <a:ext cx="5760487" cy="2275891"/>
          </a:xfrm>
        </p:spPr>
        <p:txBody>
          <a:bodyPr/>
          <a:lstStyle/>
          <a:p>
            <a:pPr marL="228600" lvl="0" indent="-228600" defTabSz="914400" fontAlgn="auto">
              <a:lnSpc>
                <a:spcPct val="90000"/>
              </a:lnSpc>
              <a:spcBef>
                <a:spcPts val="1000"/>
              </a:spcBef>
              <a:spcAft>
                <a:spcPts val="0"/>
              </a:spcAft>
              <a:buFont typeface="Arial" panose="020B0604020202020204" pitchFamily="34" charset="0"/>
              <a:buChar char="•"/>
            </a:pPr>
            <a:r>
              <a:rPr lang="en-US" sz="3200" i="0" dirty="0">
                <a:solidFill>
                  <a:prstClr val="black"/>
                </a:solidFill>
                <a:latin typeface="Calibri" panose="020F0502020204030204"/>
                <a:ea typeface="+mn-ea"/>
                <a:cs typeface="+mn-cs"/>
              </a:rPr>
              <a:t>The motor program for gait is relatively intact, but people with PD may have difficulty accessing it without sensory input.</a:t>
            </a:r>
          </a:p>
          <a:p>
            <a:pPr marL="228600" lvl="0" indent="-228600" defTabSz="914400" fontAlgn="auto">
              <a:lnSpc>
                <a:spcPct val="90000"/>
              </a:lnSpc>
              <a:spcBef>
                <a:spcPts val="1000"/>
              </a:spcBef>
              <a:spcAft>
                <a:spcPts val="0"/>
              </a:spcAft>
              <a:buFont typeface="Arial" panose="020B0604020202020204" pitchFamily="34" charset="0"/>
              <a:buChar char="•"/>
            </a:pPr>
            <a:endParaRPr lang="en-US" sz="3200" i="0" dirty="0">
              <a:solidFill>
                <a:prstClr val="black"/>
              </a:solidFill>
              <a:latin typeface="Calibri" panose="020F0502020204030204"/>
              <a:ea typeface="+mn-ea"/>
              <a:cs typeface="+mn-cs"/>
            </a:endParaRPr>
          </a:p>
          <a:p>
            <a:endParaRPr lang="en-US" dirty="0"/>
          </a:p>
        </p:txBody>
      </p:sp>
      <p:pic>
        <p:nvPicPr>
          <p:cNvPr id="13" name="Picture 12">
            <a:extLst>
              <a:ext uri="{FF2B5EF4-FFF2-40B4-BE49-F238E27FC236}">
                <a16:creationId xmlns:a16="http://schemas.microsoft.com/office/drawing/2014/main" xmlns="" id="{3A1069BC-CC09-4ACD-8171-24EEC5341F2D}"/>
              </a:ext>
            </a:extLst>
          </p:cNvPr>
          <p:cNvPicPr>
            <a:picLocks noChangeAspect="1"/>
          </p:cNvPicPr>
          <p:nvPr/>
        </p:nvPicPr>
        <p:blipFill rotWithShape="1">
          <a:blip r:embed="rId3">
            <a:extLst>
              <a:ext uri="{28A0092B-C50C-407E-A947-70E740481C1C}">
                <a14:useLocalDpi xmlns:a14="http://schemas.microsoft.com/office/drawing/2010/main" val="0"/>
              </a:ext>
            </a:extLst>
          </a:blip>
          <a:srcRect l="9068" t="30748" r="36520" b="28991"/>
          <a:stretch/>
        </p:blipFill>
        <p:spPr>
          <a:xfrm>
            <a:off x="6189002" y="1865165"/>
            <a:ext cx="2698144" cy="1326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xmlns="" id="{1A9E8A16-1B0D-4440-9B65-DCA451475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135" y="5242169"/>
            <a:ext cx="2968870" cy="1484435"/>
          </a:xfrm>
          <a:prstGeom prst="rect">
            <a:avLst/>
          </a:prstGeom>
        </p:spPr>
      </p:pic>
    </p:spTree>
    <p:extLst>
      <p:ext uri="{BB962C8B-B14F-4D97-AF65-F5344CB8AC3E}">
        <p14:creationId xmlns:p14="http://schemas.microsoft.com/office/powerpoint/2010/main" val="308687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34129" y="1482229"/>
            <a:ext cx="8358457" cy="4012094"/>
          </a:xfrm>
        </p:spPr>
        <p:txBody>
          <a:bodyPr/>
          <a:lstStyle/>
          <a:p>
            <a:pPr marL="457200" indent="-457200">
              <a:buFont typeface="Arial" panose="020B0604020202020204" pitchFamily="34" charset="0"/>
              <a:buChar char="•"/>
            </a:pPr>
            <a:r>
              <a:rPr lang="en-US" sz="3200" i="0" dirty="0">
                <a:latin typeface="+mn-lt"/>
              </a:rPr>
              <a:t>Metronome</a:t>
            </a:r>
          </a:p>
          <a:p>
            <a:pPr marL="457200" indent="-457200">
              <a:buFont typeface="Arial" panose="020B0604020202020204" pitchFamily="34" charset="0"/>
              <a:buChar char="•"/>
            </a:pPr>
            <a:r>
              <a:rPr lang="en-US" sz="3200" i="0" dirty="0">
                <a:latin typeface="+mn-lt"/>
              </a:rPr>
              <a:t>Music</a:t>
            </a:r>
          </a:p>
          <a:p>
            <a:pPr marL="457200" indent="-457200">
              <a:buFont typeface="Arial" panose="020B0604020202020204" pitchFamily="34" charset="0"/>
              <a:buChar char="•"/>
            </a:pPr>
            <a:r>
              <a:rPr lang="en-US" sz="3200" i="0" dirty="0">
                <a:latin typeface="+mn-lt"/>
              </a:rPr>
              <a:t>Action Sounds (or someone walking with you)</a:t>
            </a:r>
          </a:p>
          <a:p>
            <a:pPr marL="457200" indent="-457200">
              <a:buFont typeface="Arial" panose="020B0604020202020204" pitchFamily="34" charset="0"/>
              <a:buChar char="•"/>
            </a:pPr>
            <a:r>
              <a:rPr lang="en-US" sz="3200" i="0" dirty="0">
                <a:latin typeface="+mn-lt"/>
              </a:rPr>
              <a:t>3-2-1 Count Down</a:t>
            </a:r>
          </a:p>
          <a:p>
            <a:pPr marL="457200" indent="-457200">
              <a:buFont typeface="Arial" panose="020B0604020202020204" pitchFamily="34" charset="0"/>
              <a:buChar char="•"/>
            </a:pPr>
            <a:r>
              <a:rPr lang="en-US" sz="3200" i="0" dirty="0">
                <a:latin typeface="+mn-lt"/>
              </a:rPr>
              <a:t>Singing to initiate movement</a:t>
            </a:r>
          </a:p>
          <a:p>
            <a:pPr marL="457200" indent="-457200">
              <a:buFont typeface="Arial" panose="020B0604020202020204" pitchFamily="34" charset="0"/>
              <a:buChar char="•"/>
            </a:pPr>
            <a:r>
              <a:rPr lang="en-US" sz="3200" i="0" dirty="0">
                <a:latin typeface="+mn-lt"/>
              </a:rPr>
              <a:t>Counting your steps out loud</a:t>
            </a:r>
          </a:p>
          <a:p>
            <a:pPr marL="171450" indent="-171450">
              <a:buFont typeface="Arial" panose="020B0604020202020204" pitchFamily="34" charset="0"/>
              <a:buChar char="•"/>
            </a:pPr>
            <a:endParaRPr lang="en-US" dirty="0"/>
          </a:p>
        </p:txBody>
      </p:sp>
      <p:sp>
        <p:nvSpPr>
          <p:cNvPr id="4" name="Title 3"/>
          <p:cNvSpPr>
            <a:spLocks noGrp="1"/>
          </p:cNvSpPr>
          <p:nvPr>
            <p:ph type="title"/>
          </p:nvPr>
        </p:nvSpPr>
        <p:spPr>
          <a:xfrm>
            <a:off x="0" y="0"/>
            <a:ext cx="9144000" cy="1119883"/>
          </a:xfrm>
        </p:spPr>
        <p:txBody>
          <a:bodyPr>
            <a:normAutofit fontScale="90000"/>
          </a:bodyPr>
          <a:lstStyle/>
          <a:p>
            <a:pPr algn="ctr"/>
            <a:r>
              <a:rPr lang="en-US" sz="5400" dirty="0">
                <a:latin typeface="Calibri Light" panose="020F0302020204030204" pitchFamily="34" charset="0"/>
                <a:cs typeface="Calibri Light" panose="020F0302020204030204" pitchFamily="34" charset="0"/>
              </a:rPr>
              <a:t>AUDITORY  Cuing TECHNIQUES</a:t>
            </a:r>
          </a:p>
        </p:txBody>
      </p:sp>
    </p:spTree>
    <p:extLst>
      <p:ext uri="{BB962C8B-B14F-4D97-AF65-F5344CB8AC3E}">
        <p14:creationId xmlns:p14="http://schemas.microsoft.com/office/powerpoint/2010/main" val="3198010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629" y="6253368"/>
            <a:ext cx="4124637" cy="282575"/>
          </a:xfrm>
        </p:spPr>
        <p:txBody>
          <a:bodyPr/>
          <a:lstStyle/>
          <a:p>
            <a:pPr algn="r"/>
            <a:r>
              <a:rPr lang="en-US" sz="2000" i="0" dirty="0">
                <a:latin typeface="+mn-lt"/>
              </a:rPr>
              <a:t>(</a:t>
            </a:r>
            <a:r>
              <a:rPr lang="en-US" sz="2000" i="0" dirty="0" smtClean="0">
                <a:latin typeface="+mn-lt"/>
              </a:rPr>
              <a:t>McCandless, </a:t>
            </a:r>
            <a:r>
              <a:rPr lang="en-US" sz="2000" i="0" dirty="0">
                <a:latin typeface="+mn-lt"/>
              </a:rPr>
              <a:t>2016)</a:t>
            </a:r>
          </a:p>
        </p:txBody>
      </p:sp>
      <p:sp>
        <p:nvSpPr>
          <p:cNvPr id="3" name="Text Placeholder 2"/>
          <p:cNvSpPr>
            <a:spLocks noGrp="1"/>
          </p:cNvSpPr>
          <p:nvPr>
            <p:ph type="body" sz="quarter" idx="12"/>
          </p:nvPr>
        </p:nvSpPr>
        <p:spPr>
          <a:xfrm>
            <a:off x="287676" y="1326048"/>
            <a:ext cx="5578868" cy="4309564"/>
          </a:xfrm>
        </p:spPr>
        <p:txBody>
          <a:bodyPr/>
          <a:lstStyle/>
          <a:p>
            <a:pPr marL="457200" indent="-457200">
              <a:buFont typeface="Arial" panose="020B0604020202020204" pitchFamily="34" charset="0"/>
              <a:buChar char="•"/>
            </a:pPr>
            <a:r>
              <a:rPr lang="en-US" sz="3200" i="0" dirty="0">
                <a:latin typeface="+mn-lt"/>
              </a:rPr>
              <a:t>Metronome therapy has been shown to improve walking speed, stride length and reduce episodes of freezing.</a:t>
            </a:r>
          </a:p>
          <a:p>
            <a:pPr marL="457200" lvl="1" indent="0">
              <a:buNone/>
            </a:pPr>
            <a:r>
              <a:rPr lang="en-US" sz="3200" dirty="0">
                <a:latin typeface="+mn-lt"/>
              </a:rPr>
              <a:t>(70 beats per minute)</a:t>
            </a:r>
          </a:p>
          <a:p>
            <a:pPr lvl="1">
              <a:buFont typeface="Arial" panose="020B0604020202020204" pitchFamily="34" charset="0"/>
              <a:buChar char="•"/>
            </a:pPr>
            <a:endParaRPr lang="en-US" sz="3200" dirty="0">
              <a:latin typeface="+mn-lt"/>
            </a:endParaRPr>
          </a:p>
          <a:p>
            <a:pPr marL="457200" indent="-457200">
              <a:buFont typeface="Arial" panose="020B0604020202020204" pitchFamily="34" charset="0"/>
              <a:buChar char="•"/>
            </a:pPr>
            <a:r>
              <a:rPr lang="en-US" sz="3200" i="0" dirty="0">
                <a:latin typeface="+mn-lt"/>
              </a:rPr>
              <a:t>U-Step walkers can come with a built-in metronome </a:t>
            </a:r>
          </a:p>
          <a:p>
            <a:pPr marL="457200" indent="-457200">
              <a:buFont typeface="Arial" panose="020B0604020202020204" pitchFamily="34" charset="0"/>
              <a:buChar char="•"/>
            </a:pPr>
            <a:endParaRPr lang="en-US" sz="2000" dirty="0"/>
          </a:p>
          <a:p>
            <a:endParaRPr lang="en-US" dirty="0"/>
          </a:p>
        </p:txBody>
      </p:sp>
      <p:sp>
        <p:nvSpPr>
          <p:cNvPr id="4" name="Title 3"/>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Metronome</a:t>
            </a:r>
          </a:p>
        </p:txBody>
      </p:sp>
      <p:pic>
        <p:nvPicPr>
          <p:cNvPr id="7" name="Picture Placeholder 6"/>
          <p:cNvPicPr>
            <a:picLocks noGrp="1" noChangeAspect="1"/>
          </p:cNvPicPr>
          <p:nvPr>
            <p:ph type="pic" sz="quarter" idx="14"/>
          </p:nvPr>
        </p:nvPicPr>
        <p:blipFill>
          <a:blip r:embed="rId2"/>
          <a:srcRect t="12599" b="12599"/>
          <a:stretch>
            <a:fillRect/>
          </a:stretch>
        </p:blipFill>
        <p:spPr>
          <a:xfrm>
            <a:off x="6017576" y="1326047"/>
            <a:ext cx="2953690" cy="2670600"/>
          </a:xfrm>
          <a:prstGeom prst="rect">
            <a:avLst/>
          </a:prstGeom>
        </p:spPr>
      </p:pic>
    </p:spTree>
    <p:extLst>
      <p:ext uri="{BB962C8B-B14F-4D97-AF65-F5344CB8AC3E}">
        <p14:creationId xmlns:p14="http://schemas.microsoft.com/office/powerpoint/2010/main" val="1330013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56854" y="1315092"/>
            <a:ext cx="6102848" cy="4320519"/>
          </a:xfrm>
        </p:spPr>
        <p:txBody>
          <a:bodyPr/>
          <a:lstStyle/>
          <a:p>
            <a:pPr marL="457200" indent="-457200">
              <a:buFont typeface="Arial" panose="020B0604020202020204" pitchFamily="34" charset="0"/>
              <a:buChar char="•"/>
            </a:pPr>
            <a:r>
              <a:rPr lang="en-US" sz="3200" i="0" dirty="0">
                <a:latin typeface="+mn-lt"/>
              </a:rPr>
              <a:t>Passively listening to music recruits motor areas of the brain even at rest!</a:t>
            </a:r>
          </a:p>
          <a:p>
            <a:pPr marL="457200" indent="-457200">
              <a:buFont typeface="Arial" panose="020B0604020202020204" pitchFamily="34" charset="0"/>
              <a:buChar char="•"/>
            </a:pPr>
            <a:endParaRPr lang="en-US" sz="3200" i="0" dirty="0">
              <a:latin typeface="+mn-lt"/>
            </a:endParaRPr>
          </a:p>
          <a:p>
            <a:pPr marL="457200" indent="-457200">
              <a:buFont typeface="Arial" panose="020B0604020202020204" pitchFamily="34" charset="0"/>
              <a:buChar char="•"/>
            </a:pPr>
            <a:r>
              <a:rPr lang="en-US" sz="3200" i="0" dirty="0">
                <a:latin typeface="+mn-lt"/>
              </a:rPr>
              <a:t>People naturally move in synchrony to external cues such as music -&gt; </a:t>
            </a:r>
            <a:r>
              <a:rPr lang="en-US" sz="3200" dirty="0">
                <a:latin typeface="+mn-lt"/>
              </a:rPr>
              <a:t>Rhythmic entrainment </a:t>
            </a:r>
          </a:p>
          <a:p>
            <a:endParaRPr lang="en-US" dirty="0"/>
          </a:p>
        </p:txBody>
      </p:sp>
      <p:sp>
        <p:nvSpPr>
          <p:cNvPr id="4" name="Title 3"/>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Music</a:t>
            </a:r>
          </a:p>
        </p:txBody>
      </p:sp>
      <p:pic>
        <p:nvPicPr>
          <p:cNvPr id="7" name="Picture 6"/>
          <p:cNvPicPr>
            <a:picLocks noChangeAspect="1"/>
          </p:cNvPicPr>
          <p:nvPr/>
        </p:nvPicPr>
        <p:blipFill rotWithShape="1">
          <a:blip r:embed="rId3"/>
          <a:srcRect l="27204" t="36770"/>
          <a:stretch/>
        </p:blipFill>
        <p:spPr>
          <a:xfrm>
            <a:off x="6429966" y="1315092"/>
            <a:ext cx="2428284" cy="2813538"/>
          </a:xfrm>
          <a:prstGeom prst="rect">
            <a:avLst/>
          </a:prstGeom>
        </p:spPr>
      </p:pic>
      <p:sp>
        <p:nvSpPr>
          <p:cNvPr id="2" name="Rectangle 1"/>
          <p:cNvSpPr/>
          <p:nvPr/>
        </p:nvSpPr>
        <p:spPr>
          <a:xfrm>
            <a:off x="5004362" y="5807702"/>
            <a:ext cx="2139175" cy="369332"/>
          </a:xfrm>
          <a:prstGeom prst="rect">
            <a:avLst/>
          </a:prstGeom>
        </p:spPr>
        <p:txBody>
          <a:bodyPr wrap="none">
            <a:spAutoFit/>
          </a:bodyPr>
          <a:lstStyle/>
          <a:p>
            <a:r>
              <a:rPr lang="en-US" dirty="0" smtClean="0"/>
              <a:t>(</a:t>
            </a:r>
            <a:r>
              <a:rPr lang="en-US" dirty="0" err="1" smtClean="0"/>
              <a:t>Ashoori</a:t>
            </a:r>
            <a:r>
              <a:rPr lang="en-US" dirty="0" smtClean="0"/>
              <a:t> et al, 2015) </a:t>
            </a:r>
            <a:endParaRPr lang="en-US" dirty="0"/>
          </a:p>
        </p:txBody>
      </p:sp>
    </p:spTree>
    <p:extLst>
      <p:ext uri="{BB962C8B-B14F-4D97-AF65-F5344CB8AC3E}">
        <p14:creationId xmlns:p14="http://schemas.microsoft.com/office/powerpoint/2010/main" val="306194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56855" y="1715925"/>
            <a:ext cx="5417436" cy="3970892"/>
          </a:xfrm>
        </p:spPr>
        <p:txBody>
          <a:bodyPr/>
          <a:lstStyle/>
          <a:p>
            <a:r>
              <a:rPr lang="en-US" sz="3200" i="0" dirty="0">
                <a:latin typeface="+mn-lt"/>
              </a:rPr>
              <a:t>Preferred music tempo is usually 120-130 beats/minute</a:t>
            </a:r>
          </a:p>
          <a:p>
            <a:endParaRPr lang="en-US" sz="3200" i="0" dirty="0">
              <a:latin typeface="+mn-lt"/>
            </a:endParaRPr>
          </a:p>
          <a:p>
            <a:r>
              <a:rPr lang="en-US" sz="3200" i="0" dirty="0">
                <a:latin typeface="+mn-lt"/>
              </a:rPr>
              <a:t>Women naturally walk at 100-149 strides/minute</a:t>
            </a:r>
          </a:p>
          <a:p>
            <a:r>
              <a:rPr lang="en-US" sz="3200" i="0" dirty="0">
                <a:latin typeface="+mn-lt"/>
              </a:rPr>
              <a:t>Men naturally walk at 103-150 strides/minute</a:t>
            </a:r>
          </a:p>
          <a:p>
            <a:endParaRPr lang="en-US" dirty="0"/>
          </a:p>
        </p:txBody>
      </p:sp>
      <p:sp>
        <p:nvSpPr>
          <p:cNvPr id="4" name="Title 3"/>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Music</a:t>
            </a:r>
          </a:p>
        </p:txBody>
      </p:sp>
      <p:pic>
        <p:nvPicPr>
          <p:cNvPr id="7" name="Picture 6"/>
          <p:cNvPicPr>
            <a:picLocks noChangeAspect="1"/>
          </p:cNvPicPr>
          <p:nvPr/>
        </p:nvPicPr>
        <p:blipFill rotWithShape="1">
          <a:blip r:embed="rId3"/>
          <a:srcRect l="25293" b="35228"/>
          <a:stretch/>
        </p:blipFill>
        <p:spPr>
          <a:xfrm>
            <a:off x="5903035" y="1853712"/>
            <a:ext cx="2783559" cy="3219329"/>
          </a:xfrm>
          <a:prstGeom prst="rect">
            <a:avLst/>
          </a:prstGeom>
        </p:spPr>
      </p:pic>
    </p:spTree>
    <p:extLst>
      <p:ext uri="{BB962C8B-B14F-4D97-AF65-F5344CB8AC3E}">
        <p14:creationId xmlns:p14="http://schemas.microsoft.com/office/powerpoint/2010/main" val="772628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2841674"/>
            <a:ext cx="8275834" cy="2793937"/>
          </a:xfrm>
        </p:spPr>
        <p:txBody>
          <a:bodyPr/>
          <a:lstStyle/>
          <a:p>
            <a:pPr algn="ctr"/>
            <a:r>
              <a:rPr lang="en-US" sz="4000" i="0" dirty="0">
                <a:latin typeface="+mn-lt"/>
                <a:hlinkClick r:id="rId3"/>
              </a:rPr>
              <a:t>Music Walking Program for Parkinson’s</a:t>
            </a:r>
            <a:endParaRPr lang="en-US" sz="4000" i="0" dirty="0">
              <a:latin typeface="+mn-lt"/>
            </a:endParaRPr>
          </a:p>
        </p:txBody>
      </p:sp>
      <p:sp>
        <p:nvSpPr>
          <p:cNvPr id="4" name="Title 3"/>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MUSIC</a:t>
            </a:r>
          </a:p>
        </p:txBody>
      </p:sp>
    </p:spTree>
    <p:extLst>
      <p:ext uri="{BB962C8B-B14F-4D97-AF65-F5344CB8AC3E}">
        <p14:creationId xmlns:p14="http://schemas.microsoft.com/office/powerpoint/2010/main" val="373288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32087" y="6295571"/>
            <a:ext cx="4124637" cy="282575"/>
          </a:xfrm>
        </p:spPr>
        <p:txBody>
          <a:bodyPr/>
          <a:lstStyle/>
          <a:p>
            <a:pPr algn="r"/>
            <a:r>
              <a:rPr lang="en-US" sz="2000" i="0" dirty="0">
                <a:latin typeface="+mn-lt"/>
              </a:rPr>
              <a:t>(Lu 2017)</a:t>
            </a:r>
          </a:p>
        </p:txBody>
      </p:sp>
      <p:sp>
        <p:nvSpPr>
          <p:cNvPr id="3" name="Text Placeholder 2"/>
          <p:cNvSpPr>
            <a:spLocks noGrp="1"/>
          </p:cNvSpPr>
          <p:nvPr>
            <p:ph type="body" sz="quarter" idx="12"/>
          </p:nvPr>
        </p:nvSpPr>
        <p:spPr>
          <a:xfrm>
            <a:off x="457200" y="1222626"/>
            <a:ext cx="8275834" cy="4412986"/>
          </a:xfrm>
        </p:spPr>
        <p:txBody>
          <a:bodyPr/>
          <a:lstStyle/>
          <a:p>
            <a:pPr marL="457200" indent="-457200">
              <a:buFont typeface="Arial" panose="020B0604020202020204" pitchFamily="34" charset="0"/>
              <a:buChar char="•"/>
            </a:pPr>
            <a:r>
              <a:rPr lang="en-US" sz="3200" i="0" dirty="0">
                <a:latin typeface="+mn-lt"/>
              </a:rPr>
              <a:t>Significantly improves Anticipatory Postural Adjustments (APAs)</a:t>
            </a:r>
          </a:p>
          <a:p>
            <a:pPr marL="457200" indent="-457200">
              <a:buFont typeface="Arial" panose="020B0604020202020204" pitchFamily="34" charset="0"/>
              <a:buChar char="•"/>
            </a:pPr>
            <a:endParaRPr lang="en-US" sz="3200" i="0" dirty="0">
              <a:latin typeface="+mn-lt"/>
            </a:endParaRPr>
          </a:p>
          <a:p>
            <a:pPr marL="457200" indent="-457200">
              <a:buFont typeface="Arial" panose="020B0604020202020204" pitchFamily="34" charset="0"/>
              <a:buChar char="•"/>
            </a:pPr>
            <a:r>
              <a:rPr lang="en-US" sz="3200" i="0" dirty="0">
                <a:latin typeface="+mn-lt"/>
              </a:rPr>
              <a:t>Accomplishes this due to a predictable time between the cue and the needed movement. </a:t>
            </a:r>
          </a:p>
          <a:p>
            <a:pPr marL="457200" indent="-457200">
              <a:buFont typeface="Arial" panose="020B0604020202020204" pitchFamily="34" charset="0"/>
              <a:buChar char="•"/>
            </a:pPr>
            <a:endParaRPr lang="en-US" sz="3200" i="0" dirty="0">
              <a:latin typeface="+mn-lt"/>
            </a:endParaRPr>
          </a:p>
          <a:p>
            <a:pPr marL="457200" indent="-457200">
              <a:buFont typeface="Arial" panose="020B0604020202020204" pitchFamily="34" charset="0"/>
              <a:buChar char="•"/>
            </a:pPr>
            <a:r>
              <a:rPr lang="en-US" sz="3200" i="0" dirty="0">
                <a:latin typeface="+mn-lt"/>
              </a:rPr>
              <a:t>Count down “3 – 2 – 1 – Go”</a:t>
            </a:r>
          </a:p>
          <a:p>
            <a:endParaRPr lang="en-US" dirty="0"/>
          </a:p>
        </p:txBody>
      </p:sp>
      <p:sp>
        <p:nvSpPr>
          <p:cNvPr id="4" name="Title 3"/>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Countdown 3-2-1-go</a:t>
            </a:r>
          </a:p>
        </p:txBody>
      </p:sp>
    </p:spTree>
    <p:extLst>
      <p:ext uri="{BB962C8B-B14F-4D97-AF65-F5344CB8AC3E}">
        <p14:creationId xmlns:p14="http://schemas.microsoft.com/office/powerpoint/2010/main" val="1459869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1222626"/>
            <a:ext cx="8275834" cy="4412986"/>
          </a:xfrm>
        </p:spPr>
        <p:txBody>
          <a:bodyPr/>
          <a:lstStyle/>
          <a:p>
            <a:pPr marL="176212" indent="-342900">
              <a:buFont typeface="Arial" panose="020B0604020202020204" pitchFamily="34" charset="0"/>
              <a:buChar char="•"/>
            </a:pPr>
            <a:r>
              <a:rPr lang="en-US" sz="3200" i="0" dirty="0" smtClean="0">
                <a:solidFill>
                  <a:prstClr val="black"/>
                </a:solidFill>
                <a:latin typeface="Calibri"/>
              </a:rPr>
              <a:t>Singing </a:t>
            </a:r>
            <a:r>
              <a:rPr lang="en-US" sz="3200" i="0" dirty="0">
                <a:solidFill>
                  <a:prstClr val="black"/>
                </a:solidFill>
                <a:latin typeface="Calibri"/>
              </a:rPr>
              <a:t>can be used any time, any place, and doesn’t require anything but your own voice</a:t>
            </a:r>
          </a:p>
          <a:p>
            <a:pPr marL="176212" indent="-342900">
              <a:buFont typeface="Arial" panose="020B0604020202020204" pitchFamily="34" charset="0"/>
              <a:buChar char="•"/>
            </a:pPr>
            <a:r>
              <a:rPr lang="en-US" sz="3200" i="0" dirty="0">
                <a:solidFill>
                  <a:prstClr val="black"/>
                </a:solidFill>
                <a:latin typeface="Calibri"/>
              </a:rPr>
              <a:t>Any song can work. </a:t>
            </a:r>
            <a:endParaRPr lang="en-US" dirty="0"/>
          </a:p>
        </p:txBody>
      </p:sp>
      <p:sp>
        <p:nvSpPr>
          <p:cNvPr id="4" name="Title 3"/>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Singing</a:t>
            </a:r>
          </a:p>
        </p:txBody>
      </p:sp>
      <p:pic>
        <p:nvPicPr>
          <p:cNvPr id="5" name="Picture 4">
            <a:extLst>
              <a:ext uri="{FF2B5EF4-FFF2-40B4-BE49-F238E27FC236}">
                <a16:creationId xmlns:a16="http://schemas.microsoft.com/office/drawing/2014/main" xmlns="" id="{FFF30A2A-3E0F-4BD2-96C9-C3AAB567D29C}"/>
              </a:ext>
            </a:extLst>
          </p:cNvPr>
          <p:cNvPicPr>
            <a:picLocks noChangeAspect="1"/>
          </p:cNvPicPr>
          <p:nvPr/>
        </p:nvPicPr>
        <p:blipFill>
          <a:blip r:embed="rId3"/>
          <a:stretch>
            <a:fillRect/>
          </a:stretch>
        </p:blipFill>
        <p:spPr>
          <a:xfrm>
            <a:off x="4125488" y="3429119"/>
            <a:ext cx="5758740" cy="2492190"/>
          </a:xfrm>
          <a:prstGeom prst="rect">
            <a:avLst/>
          </a:prstGeom>
        </p:spPr>
      </p:pic>
      <p:pic>
        <p:nvPicPr>
          <p:cNvPr id="2" name="Picture 1"/>
          <p:cNvPicPr>
            <a:picLocks noChangeAspect="1"/>
          </p:cNvPicPr>
          <p:nvPr/>
        </p:nvPicPr>
        <p:blipFill>
          <a:blip r:embed="rId4"/>
          <a:stretch>
            <a:fillRect/>
          </a:stretch>
        </p:blipFill>
        <p:spPr>
          <a:xfrm>
            <a:off x="457200" y="3429119"/>
            <a:ext cx="3479800" cy="2336800"/>
          </a:xfrm>
          <a:prstGeom prst="rect">
            <a:avLst/>
          </a:prstGeom>
        </p:spPr>
      </p:pic>
    </p:spTree>
    <p:extLst>
      <p:ext uri="{BB962C8B-B14F-4D97-AF65-F5344CB8AC3E}">
        <p14:creationId xmlns:p14="http://schemas.microsoft.com/office/powerpoint/2010/main" val="4216799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60056" y="1507773"/>
            <a:ext cx="7794180" cy="4352921"/>
          </a:xfrm>
        </p:spPr>
        <p:txBody>
          <a:bodyPr/>
          <a:lstStyle/>
          <a:p>
            <a:pPr marL="457200" indent="-457200">
              <a:buFont typeface="Arial" panose="020B0604020202020204" pitchFamily="34" charset="0"/>
              <a:buChar char="•"/>
            </a:pPr>
            <a:r>
              <a:rPr lang="en-US" sz="3200" i="0" dirty="0">
                <a:latin typeface="+mn-lt"/>
              </a:rPr>
              <a:t>Study showed that people with FOG responded well to “action sounds” – recorded sounds of footsteps on gravel</a:t>
            </a:r>
          </a:p>
          <a:p>
            <a:pPr marL="457200" indent="-457200">
              <a:buFont typeface="Arial" panose="020B0604020202020204" pitchFamily="34" charset="0"/>
              <a:buChar char="•"/>
            </a:pPr>
            <a:r>
              <a:rPr lang="en-US" sz="3200" i="0" dirty="0">
                <a:latin typeface="+mn-lt"/>
              </a:rPr>
              <a:t>One way to replicate this is to walk with a partner, especially if you can hear their footsteps.</a:t>
            </a:r>
          </a:p>
        </p:txBody>
      </p:sp>
      <p:sp>
        <p:nvSpPr>
          <p:cNvPr id="4" name="Title 3"/>
          <p:cNvSpPr>
            <a:spLocks noGrp="1"/>
          </p:cNvSpPr>
          <p:nvPr>
            <p:ph type="title"/>
          </p:nvPr>
        </p:nvSpPr>
        <p:spPr>
          <a:xfrm>
            <a:off x="-143838" y="-123291"/>
            <a:ext cx="9400853" cy="1405981"/>
          </a:xfrm>
        </p:spPr>
        <p:txBody>
          <a:bodyPr>
            <a:noAutofit/>
          </a:bodyPr>
          <a:lstStyle/>
          <a:p>
            <a:pPr algn="ctr"/>
            <a:r>
              <a:rPr lang="en-US" sz="4800" dirty="0">
                <a:latin typeface="Calibri Light" panose="020F0302020204030204" pitchFamily="34" charset="0"/>
                <a:cs typeface="Calibri Light" panose="020F0302020204030204" pitchFamily="34" charset="0"/>
              </a:rPr>
              <a:t>Walking with a Partner</a:t>
            </a:r>
          </a:p>
        </p:txBody>
      </p:sp>
    </p:spTree>
    <p:extLst>
      <p:ext uri="{BB962C8B-B14F-4D97-AF65-F5344CB8AC3E}">
        <p14:creationId xmlns:p14="http://schemas.microsoft.com/office/powerpoint/2010/main" val="3776245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46580" y="1383499"/>
            <a:ext cx="5075433" cy="3782840"/>
          </a:xfrm>
        </p:spPr>
        <p:txBody>
          <a:bodyPr/>
          <a:lstStyle/>
          <a:p>
            <a:pPr marL="457200" indent="-457200">
              <a:buFont typeface="Arial" panose="020B0604020202020204" pitchFamily="34" charset="0"/>
              <a:buChar char="•"/>
            </a:pPr>
            <a:r>
              <a:rPr lang="en-US" sz="3200" i="0" dirty="0">
                <a:latin typeface="+mn-lt"/>
              </a:rPr>
              <a:t>Step backward</a:t>
            </a:r>
          </a:p>
          <a:p>
            <a:pPr marL="457200" indent="-457200">
              <a:buFont typeface="Arial" panose="020B0604020202020204" pitchFamily="34" charset="0"/>
              <a:buChar char="•"/>
            </a:pPr>
            <a:r>
              <a:rPr lang="en-US" sz="3200" i="0" dirty="0">
                <a:latin typeface="+mn-lt"/>
              </a:rPr>
              <a:t>Side step</a:t>
            </a:r>
          </a:p>
          <a:p>
            <a:pPr marL="457200" indent="-457200">
              <a:buFont typeface="Arial" panose="020B0604020202020204" pitchFamily="34" charset="0"/>
              <a:buChar char="•"/>
            </a:pPr>
            <a:r>
              <a:rPr lang="en-US" sz="3200" i="0" dirty="0">
                <a:latin typeface="+mn-lt"/>
              </a:rPr>
              <a:t>Hula hoop hips</a:t>
            </a:r>
          </a:p>
          <a:p>
            <a:pPr marL="457200" indent="-457200">
              <a:buFont typeface="Arial" panose="020B0604020202020204" pitchFamily="34" charset="0"/>
              <a:buChar char="•"/>
            </a:pPr>
            <a:r>
              <a:rPr lang="en-US" sz="3200" i="0" dirty="0">
                <a:latin typeface="+mn-lt"/>
              </a:rPr>
              <a:t>Forward kick</a:t>
            </a:r>
          </a:p>
          <a:p>
            <a:pPr marL="457200" indent="-457200">
              <a:buFont typeface="Arial" panose="020B0604020202020204" pitchFamily="34" charset="0"/>
              <a:buChar char="•"/>
            </a:pPr>
            <a:r>
              <a:rPr lang="en-US" sz="3200" i="0" dirty="0">
                <a:latin typeface="+mn-lt"/>
              </a:rPr>
              <a:t>Sways</a:t>
            </a:r>
          </a:p>
          <a:p>
            <a:pPr marL="457200" indent="-457200">
              <a:buFont typeface="Arial" panose="020B0604020202020204" pitchFamily="34" charset="0"/>
              <a:buChar char="•"/>
            </a:pPr>
            <a:endParaRPr lang="en-US" dirty="0"/>
          </a:p>
        </p:txBody>
      </p:sp>
      <p:sp>
        <p:nvSpPr>
          <p:cNvPr id="4" name="Title 3"/>
          <p:cNvSpPr>
            <a:spLocks noGrp="1"/>
          </p:cNvSpPr>
          <p:nvPr>
            <p:ph type="title"/>
          </p:nvPr>
        </p:nvSpPr>
        <p:spPr/>
        <p:txBody>
          <a:bodyPr>
            <a:normAutofit/>
          </a:bodyPr>
          <a:lstStyle/>
          <a:p>
            <a:pPr algn="ctr"/>
            <a:r>
              <a:rPr lang="en-US" sz="5400" dirty="0">
                <a:latin typeface="Calibri Light" panose="020F0302020204030204" pitchFamily="34" charset="0"/>
                <a:cs typeface="Calibri Light" panose="020F0302020204030204" pitchFamily="34" charset="0"/>
              </a:rPr>
              <a:t>Weight Shifting</a:t>
            </a:r>
          </a:p>
        </p:txBody>
      </p:sp>
      <p:pic>
        <p:nvPicPr>
          <p:cNvPr id="7" name="Picture Placeholder 6"/>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2743" r="12743"/>
          <a:stretch/>
        </p:blipFill>
        <p:spPr>
          <a:xfrm>
            <a:off x="5506948" y="1383499"/>
            <a:ext cx="3454043" cy="3122998"/>
          </a:xfrm>
          <a:prstGeom prst="rect">
            <a:avLst/>
          </a:prstGeom>
        </p:spPr>
      </p:pic>
    </p:spTree>
    <p:extLst>
      <p:ext uri="{BB962C8B-B14F-4D97-AF65-F5344CB8AC3E}">
        <p14:creationId xmlns:p14="http://schemas.microsoft.com/office/powerpoint/2010/main" val="916871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What is freezing of gait (fog)?</a:t>
            </a:r>
          </a:p>
        </p:txBody>
      </p:sp>
      <p:sp>
        <p:nvSpPr>
          <p:cNvPr id="2" name="TextBox 1"/>
          <p:cNvSpPr txBox="1"/>
          <p:nvPr/>
        </p:nvSpPr>
        <p:spPr>
          <a:xfrm>
            <a:off x="693336" y="1386674"/>
            <a:ext cx="7847763" cy="3693319"/>
          </a:xfrm>
          <a:prstGeom prst="rect">
            <a:avLst/>
          </a:prstGeom>
          <a:noFill/>
        </p:spPr>
        <p:txBody>
          <a:bodyPr wrap="square" rtlCol="0">
            <a:spAutoFit/>
          </a:bodyPr>
          <a:lstStyle/>
          <a:p>
            <a:pPr marL="342900" indent="-342900">
              <a:buFont typeface="Wingdings" panose="05000000000000000000" pitchFamily="2" charset="2"/>
              <a:buChar char="q"/>
            </a:pPr>
            <a:r>
              <a:rPr lang="en-US" sz="2400" dirty="0"/>
              <a:t>Brief absence or marked reduction of forward progression of the feet </a:t>
            </a:r>
            <a:r>
              <a:rPr lang="en-US" sz="2400" u="sng" dirty="0"/>
              <a:t>despite the intention to walk</a:t>
            </a:r>
            <a:r>
              <a:rPr lang="en-US" sz="2400" i="1" dirty="0"/>
              <a:t>. </a:t>
            </a:r>
          </a:p>
          <a:p>
            <a:endParaRPr lang="en-US" sz="2400" i="1" dirty="0"/>
          </a:p>
          <a:p>
            <a:pPr marL="342900" indent="-342900">
              <a:buFont typeface="Wingdings" panose="05000000000000000000" pitchFamily="2" charset="2"/>
              <a:buChar char="q"/>
            </a:pPr>
            <a:r>
              <a:rPr lang="en-US" sz="2400" dirty="0"/>
              <a:t>Three sub-types:</a:t>
            </a:r>
          </a:p>
          <a:p>
            <a:pPr marL="800100" lvl="1" indent="-342900">
              <a:buFont typeface="Wingdings" panose="05000000000000000000" pitchFamily="2" charset="2"/>
              <a:buChar char="§"/>
            </a:pPr>
            <a:r>
              <a:rPr lang="en-US" sz="2400" dirty="0"/>
              <a:t>Shuffling with small steps</a:t>
            </a:r>
          </a:p>
          <a:p>
            <a:pPr marL="800100" lvl="1" indent="-342900">
              <a:buFont typeface="Wingdings" panose="05000000000000000000" pitchFamily="2" charset="2"/>
              <a:buChar char="§"/>
            </a:pPr>
            <a:r>
              <a:rPr lang="en-US" sz="2400" dirty="0"/>
              <a:t>Trembling in place without forward movement</a:t>
            </a:r>
          </a:p>
          <a:p>
            <a:pPr marL="800100" lvl="1" indent="-342900">
              <a:buFont typeface="Wingdings" panose="05000000000000000000" pitchFamily="2" charset="2"/>
              <a:buChar char="§"/>
            </a:pPr>
            <a:r>
              <a:rPr lang="en-US" sz="2400" dirty="0"/>
              <a:t>Total absence of movement </a:t>
            </a:r>
          </a:p>
          <a:p>
            <a:pPr lvl="1"/>
            <a:endParaRPr lang="en-US" sz="2400" dirty="0"/>
          </a:p>
          <a:p>
            <a:pPr marL="342900" indent="-342900">
              <a:buFont typeface="Wingdings" panose="05000000000000000000" pitchFamily="2" charset="2"/>
              <a:buChar char="q"/>
            </a:pPr>
            <a:r>
              <a:rPr lang="en-US" sz="2400" dirty="0"/>
              <a:t>Usually brief</a:t>
            </a:r>
          </a:p>
          <a:p>
            <a:endParaRPr lang="en-US" dirty="0"/>
          </a:p>
        </p:txBody>
      </p:sp>
      <p:sp>
        <p:nvSpPr>
          <p:cNvPr id="3" name="TextBox 2"/>
          <p:cNvSpPr txBox="1"/>
          <p:nvPr/>
        </p:nvSpPr>
        <p:spPr>
          <a:xfrm>
            <a:off x="4793065" y="4757299"/>
            <a:ext cx="3456632" cy="523220"/>
          </a:xfrm>
          <a:prstGeom prst="rect">
            <a:avLst/>
          </a:prstGeom>
          <a:noFill/>
        </p:spPr>
        <p:txBody>
          <a:bodyPr wrap="square" rtlCol="0">
            <a:spAutoFit/>
          </a:bodyPr>
          <a:lstStyle/>
          <a:p>
            <a:r>
              <a:rPr lang="en-US" sz="2800" dirty="0">
                <a:hlinkClick r:id="rId3"/>
              </a:rPr>
              <a:t>Freezing of Gait Video</a:t>
            </a:r>
            <a:endParaRPr lang="en-US" sz="2800" dirty="0"/>
          </a:p>
        </p:txBody>
      </p:sp>
      <p:sp>
        <p:nvSpPr>
          <p:cNvPr id="5" name="Rectangle 4">
            <a:extLst>
              <a:ext uri="{FF2B5EF4-FFF2-40B4-BE49-F238E27FC236}">
                <a16:creationId xmlns:a16="http://schemas.microsoft.com/office/drawing/2014/main" xmlns="" id="{B97BECD0-B362-4D4A-94FC-54AB4ADA93F5}"/>
              </a:ext>
            </a:extLst>
          </p:cNvPr>
          <p:cNvSpPr/>
          <p:nvPr/>
        </p:nvSpPr>
        <p:spPr>
          <a:xfrm>
            <a:off x="6725305" y="5818657"/>
            <a:ext cx="2160784" cy="369332"/>
          </a:xfrm>
          <a:prstGeom prst="rect">
            <a:avLst/>
          </a:prstGeom>
        </p:spPr>
        <p:txBody>
          <a:bodyPr wrap="none">
            <a:spAutoFit/>
          </a:bodyPr>
          <a:lstStyle/>
          <a:p>
            <a:pPr lvl="0" defTabSz="914400" fontAlgn="auto">
              <a:spcBef>
                <a:spcPts val="0"/>
              </a:spcBef>
              <a:spcAft>
                <a:spcPts val="0"/>
              </a:spcAft>
              <a:defRPr/>
            </a:pPr>
            <a:r>
              <a:rPr lang="en-US" dirty="0"/>
              <a:t>(</a:t>
            </a:r>
            <a:r>
              <a:rPr lang="en-US" dirty="0" err="1"/>
              <a:t>Snijders</a:t>
            </a:r>
            <a:r>
              <a:rPr lang="en-US" dirty="0"/>
              <a:t> et al., 2016)</a:t>
            </a:r>
          </a:p>
        </p:txBody>
      </p:sp>
    </p:spTree>
    <p:extLst>
      <p:ext uri="{BB962C8B-B14F-4D97-AF65-F5344CB8AC3E}">
        <p14:creationId xmlns:p14="http://schemas.microsoft.com/office/powerpoint/2010/main" val="3947816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1634836"/>
            <a:ext cx="8063345" cy="4000775"/>
          </a:xfrm>
        </p:spPr>
        <p:txBody>
          <a:bodyPr/>
          <a:lstStyle/>
          <a:p>
            <a:pPr marL="342900" indent="-342900">
              <a:buFont typeface="Wingdings" panose="05000000000000000000" pitchFamily="2" charset="2"/>
              <a:buChar char="q"/>
            </a:pPr>
            <a:r>
              <a:rPr lang="en-US" sz="2400" i="0" dirty="0"/>
              <a:t>Your thinking—specifically, </a:t>
            </a:r>
            <a:r>
              <a:rPr lang="en-US" sz="2400" b="1" i="0" dirty="0"/>
              <a:t>executive function </a:t>
            </a:r>
            <a:r>
              <a:rPr lang="en-US" sz="2400" i="0" dirty="0"/>
              <a:t>and </a:t>
            </a:r>
            <a:r>
              <a:rPr lang="en-US" sz="2400" b="1" i="0" dirty="0"/>
              <a:t>attention</a:t>
            </a:r>
            <a:r>
              <a:rPr lang="en-US" sz="2400" i="0" dirty="0"/>
              <a:t>—is critical for mobility</a:t>
            </a:r>
          </a:p>
          <a:p>
            <a:pPr marL="457200" lvl="1" indent="0">
              <a:buNone/>
            </a:pPr>
            <a:r>
              <a:rPr lang="en-US" sz="2000" i="0" dirty="0">
                <a:solidFill>
                  <a:schemeClr val="tx2"/>
                </a:solidFill>
              </a:rPr>
              <a:t>For example, getting up from a chair to answer a phone call while the dog is barking and the phone is in your purse which </a:t>
            </a:r>
            <a:r>
              <a:rPr lang="en-US" sz="2000" dirty="0">
                <a:solidFill>
                  <a:schemeClr val="tx2"/>
                </a:solidFill>
              </a:rPr>
              <a:t>you stuck under a chair before you went to bed.</a:t>
            </a:r>
          </a:p>
          <a:p>
            <a:pPr marL="457200" lvl="1" indent="0">
              <a:buNone/>
            </a:pPr>
            <a:endParaRPr lang="en-US" sz="2000" dirty="0"/>
          </a:p>
          <a:p>
            <a:pPr marL="342900" lvl="1" indent="-342900">
              <a:buFont typeface="Wingdings" panose="05000000000000000000" pitchFamily="2" charset="2"/>
              <a:buChar char="q"/>
            </a:pPr>
            <a:r>
              <a:rPr lang="en-US" sz="2400" dirty="0">
                <a:latin typeface="Source Sans Pro"/>
              </a:rPr>
              <a:t>You may need to divide attention your attention between two tasks, focus attention on a particular task or inhibit a response if other important information comes in.</a:t>
            </a:r>
          </a:p>
          <a:p>
            <a:pPr marL="0" lvl="1" indent="0">
              <a:buNone/>
            </a:pPr>
            <a:endParaRPr lang="en-US" sz="2400" dirty="0">
              <a:latin typeface="Source Sans Pro"/>
            </a:endParaRPr>
          </a:p>
        </p:txBody>
      </p:sp>
      <p:sp>
        <p:nvSpPr>
          <p:cNvPr id="4" name="Title 3"/>
          <p:cNvSpPr>
            <a:spLocks noGrp="1"/>
          </p:cNvSpPr>
          <p:nvPr>
            <p:ph type="title"/>
          </p:nvPr>
        </p:nvSpPr>
        <p:spPr/>
        <p:txBody>
          <a:bodyPr>
            <a:normAutofit/>
          </a:bodyPr>
          <a:lstStyle/>
          <a:p>
            <a:r>
              <a:rPr lang="en-US" sz="3200" dirty="0"/>
              <a:t>Gait and thinking are connected</a:t>
            </a:r>
          </a:p>
        </p:txBody>
      </p:sp>
    </p:spTree>
    <p:extLst>
      <p:ext uri="{BB962C8B-B14F-4D97-AF65-F5344CB8AC3E}">
        <p14:creationId xmlns:p14="http://schemas.microsoft.com/office/powerpoint/2010/main" val="1156086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1586345"/>
            <a:ext cx="7924800" cy="457200"/>
          </a:xfrm>
        </p:spPr>
        <p:txBody>
          <a:bodyPr/>
          <a:lstStyle/>
          <a:p>
            <a:r>
              <a:rPr lang="en-US" sz="2800" i="0" dirty="0"/>
              <a:t>One model divides attention into four domains:</a:t>
            </a:r>
            <a:endParaRPr lang="en-US" sz="2800" dirty="0"/>
          </a:p>
        </p:txBody>
      </p:sp>
      <p:sp>
        <p:nvSpPr>
          <p:cNvPr id="4" name="Title 3"/>
          <p:cNvSpPr>
            <a:spLocks noGrp="1"/>
          </p:cNvSpPr>
          <p:nvPr>
            <p:ph type="title"/>
          </p:nvPr>
        </p:nvSpPr>
        <p:spPr/>
        <p:txBody>
          <a:bodyPr/>
          <a:lstStyle/>
          <a:p>
            <a:r>
              <a:rPr lang="en-US" sz="3600" dirty="0"/>
              <a:t>attention</a:t>
            </a:r>
            <a:endParaRPr lang="en-US" dirty="0"/>
          </a:p>
        </p:txBody>
      </p:sp>
      <p:sp>
        <p:nvSpPr>
          <p:cNvPr id="7" name="Oval 6"/>
          <p:cNvSpPr/>
          <p:nvPr/>
        </p:nvSpPr>
        <p:spPr>
          <a:xfrm>
            <a:off x="1246909" y="2306781"/>
            <a:ext cx="2895600" cy="1482436"/>
          </a:xfrm>
          <a:prstGeom prst="ellipse">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5056910" y="4094017"/>
            <a:ext cx="2895600" cy="1482436"/>
          </a:xfrm>
          <a:prstGeom prst="ellipse">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1246909" y="4094017"/>
            <a:ext cx="2895600" cy="1482436"/>
          </a:xfrm>
          <a:prstGeom prst="ellipse">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5056910" y="2306781"/>
            <a:ext cx="2895600" cy="1482436"/>
          </a:xfrm>
          <a:prstGeom prst="ellipse">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787236" y="2826327"/>
            <a:ext cx="1856509" cy="584775"/>
          </a:xfrm>
          <a:prstGeom prst="rect">
            <a:avLst/>
          </a:prstGeom>
          <a:noFill/>
        </p:spPr>
        <p:txBody>
          <a:bodyPr wrap="square" rtlCol="0">
            <a:spAutoFit/>
          </a:bodyPr>
          <a:lstStyle/>
          <a:p>
            <a:pPr algn="ctr"/>
            <a:r>
              <a:rPr lang="en-US" sz="3200" dirty="0"/>
              <a:t>Divided</a:t>
            </a:r>
          </a:p>
        </p:txBody>
      </p:sp>
      <p:sp>
        <p:nvSpPr>
          <p:cNvPr id="12" name="TextBox 11"/>
          <p:cNvSpPr txBox="1"/>
          <p:nvPr/>
        </p:nvSpPr>
        <p:spPr>
          <a:xfrm>
            <a:off x="5576454" y="4545731"/>
            <a:ext cx="1856509" cy="584775"/>
          </a:xfrm>
          <a:prstGeom prst="rect">
            <a:avLst/>
          </a:prstGeom>
          <a:noFill/>
        </p:spPr>
        <p:txBody>
          <a:bodyPr wrap="square" rtlCol="0">
            <a:spAutoFit/>
          </a:bodyPr>
          <a:lstStyle/>
          <a:p>
            <a:pPr algn="ctr"/>
            <a:r>
              <a:rPr lang="en-US" sz="3200" dirty="0"/>
              <a:t>Selective</a:t>
            </a:r>
          </a:p>
        </p:txBody>
      </p:sp>
      <p:sp>
        <p:nvSpPr>
          <p:cNvPr id="13" name="TextBox 12"/>
          <p:cNvSpPr txBox="1"/>
          <p:nvPr/>
        </p:nvSpPr>
        <p:spPr>
          <a:xfrm>
            <a:off x="1814946" y="4542847"/>
            <a:ext cx="1856509" cy="584775"/>
          </a:xfrm>
          <a:prstGeom prst="rect">
            <a:avLst/>
          </a:prstGeom>
          <a:noFill/>
        </p:spPr>
        <p:txBody>
          <a:bodyPr wrap="square" rtlCol="0">
            <a:spAutoFit/>
          </a:bodyPr>
          <a:lstStyle/>
          <a:p>
            <a:pPr algn="ctr"/>
            <a:r>
              <a:rPr lang="en-US" sz="3200" dirty="0"/>
              <a:t>Sustained</a:t>
            </a:r>
          </a:p>
        </p:txBody>
      </p:sp>
      <p:sp>
        <p:nvSpPr>
          <p:cNvPr id="14" name="TextBox 13"/>
          <p:cNvSpPr txBox="1"/>
          <p:nvPr/>
        </p:nvSpPr>
        <p:spPr>
          <a:xfrm>
            <a:off x="5576455" y="2755611"/>
            <a:ext cx="1856509" cy="584775"/>
          </a:xfrm>
          <a:prstGeom prst="rect">
            <a:avLst/>
          </a:prstGeom>
          <a:noFill/>
        </p:spPr>
        <p:txBody>
          <a:bodyPr wrap="square" rtlCol="0">
            <a:spAutoFit/>
          </a:bodyPr>
          <a:lstStyle/>
          <a:p>
            <a:pPr algn="ctr"/>
            <a:r>
              <a:rPr lang="en-US" sz="3200" dirty="0"/>
              <a:t>Switching</a:t>
            </a:r>
          </a:p>
        </p:txBody>
      </p:sp>
      <p:sp>
        <p:nvSpPr>
          <p:cNvPr id="15" name="TextBox 14"/>
          <p:cNvSpPr txBox="1"/>
          <p:nvPr/>
        </p:nvSpPr>
        <p:spPr>
          <a:xfrm>
            <a:off x="6567055" y="6128266"/>
            <a:ext cx="1814945" cy="369332"/>
          </a:xfrm>
          <a:prstGeom prst="rect">
            <a:avLst/>
          </a:prstGeom>
          <a:noFill/>
        </p:spPr>
        <p:txBody>
          <a:bodyPr wrap="square" rtlCol="0">
            <a:spAutoFit/>
          </a:bodyPr>
          <a:lstStyle/>
          <a:p>
            <a:r>
              <a:rPr lang="en-US" dirty="0"/>
              <a:t>(</a:t>
            </a:r>
            <a:r>
              <a:rPr lang="en-US" dirty="0" err="1"/>
              <a:t>McDowd</a:t>
            </a:r>
            <a:r>
              <a:rPr lang="en-US" dirty="0"/>
              <a:t>, 2007)</a:t>
            </a:r>
          </a:p>
        </p:txBody>
      </p:sp>
    </p:spTree>
    <p:extLst>
      <p:ext uri="{BB962C8B-B14F-4D97-AF65-F5344CB8AC3E}">
        <p14:creationId xmlns:p14="http://schemas.microsoft.com/office/powerpoint/2010/main" val="1188070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1" y="1623998"/>
            <a:ext cx="3632886" cy="4011613"/>
          </a:xfrm>
        </p:spPr>
        <p:txBody>
          <a:bodyPr/>
          <a:lstStyle/>
          <a:p>
            <a:pPr marL="342900" indent="-342900">
              <a:buFont typeface="Wingdings" panose="05000000000000000000" pitchFamily="2" charset="2"/>
              <a:buChar char="q"/>
            </a:pPr>
            <a:r>
              <a:rPr lang="en-US" sz="2400" i="0" dirty="0"/>
              <a:t>The ability to do two demanding tasks at the same time</a:t>
            </a:r>
          </a:p>
          <a:p>
            <a:pPr marL="342900" indent="-342900">
              <a:buFont typeface="Wingdings" panose="05000000000000000000" pitchFamily="2" charset="2"/>
              <a:buChar char="q"/>
            </a:pPr>
            <a:r>
              <a:rPr lang="en-US" sz="2400" i="0" dirty="0"/>
              <a:t>For example, walking and carrying a full glass of water</a:t>
            </a:r>
          </a:p>
          <a:p>
            <a:pPr marL="342900" indent="-342900">
              <a:buFont typeface="Wingdings" panose="05000000000000000000" pitchFamily="2" charset="2"/>
              <a:buChar char="q"/>
            </a:pPr>
            <a:r>
              <a:rPr lang="en-US" sz="2400" i="0" dirty="0"/>
              <a:t>People with PD often use a “posture-second strategy</a:t>
            </a:r>
            <a:r>
              <a:rPr lang="en-US" sz="2000" i="0" dirty="0"/>
              <a:t>”</a:t>
            </a:r>
            <a:endParaRPr lang="en-US" sz="2000" dirty="0"/>
          </a:p>
        </p:txBody>
      </p:sp>
      <p:sp>
        <p:nvSpPr>
          <p:cNvPr id="4" name="Title 3"/>
          <p:cNvSpPr>
            <a:spLocks noGrp="1"/>
          </p:cNvSpPr>
          <p:nvPr>
            <p:ph type="title"/>
          </p:nvPr>
        </p:nvSpPr>
        <p:spPr/>
        <p:txBody>
          <a:bodyPr>
            <a:normAutofit/>
          </a:bodyPr>
          <a:lstStyle/>
          <a:p>
            <a:r>
              <a:rPr lang="en-US" sz="3600" dirty="0"/>
              <a:t>Divided attention</a:t>
            </a:r>
          </a:p>
        </p:txBody>
      </p:sp>
      <p:pic>
        <p:nvPicPr>
          <p:cNvPr id="8" name="Picture 7"/>
          <p:cNvPicPr>
            <a:picLocks noChangeAspect="1"/>
          </p:cNvPicPr>
          <p:nvPr/>
        </p:nvPicPr>
        <p:blipFill>
          <a:blip r:embed="rId3"/>
          <a:stretch>
            <a:fillRect/>
          </a:stretch>
        </p:blipFill>
        <p:spPr>
          <a:xfrm>
            <a:off x="4442768" y="2248930"/>
            <a:ext cx="4217501" cy="2628513"/>
          </a:xfrm>
          <a:prstGeom prst="rect">
            <a:avLst/>
          </a:prstGeom>
        </p:spPr>
      </p:pic>
    </p:spTree>
    <p:extLst>
      <p:ext uri="{BB962C8B-B14F-4D97-AF65-F5344CB8AC3E}">
        <p14:creationId xmlns:p14="http://schemas.microsoft.com/office/powerpoint/2010/main" val="835530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1" y="1623998"/>
            <a:ext cx="3632886" cy="4011613"/>
          </a:xfrm>
        </p:spPr>
        <p:txBody>
          <a:bodyPr/>
          <a:lstStyle/>
          <a:p>
            <a:pPr marL="342900" indent="-342900">
              <a:buFont typeface="Wingdings" panose="05000000000000000000" pitchFamily="2" charset="2"/>
              <a:buChar char="q"/>
            </a:pPr>
            <a:r>
              <a:rPr lang="en-US" sz="2400" i="0" dirty="0"/>
              <a:t>Switching attention between two tasks</a:t>
            </a:r>
          </a:p>
          <a:p>
            <a:pPr marL="342900" indent="-342900">
              <a:buFont typeface="Wingdings" panose="05000000000000000000" pitchFamily="2" charset="2"/>
              <a:buChar char="q"/>
            </a:pPr>
            <a:r>
              <a:rPr lang="en-US" sz="2400" i="0" dirty="0"/>
              <a:t>Example, stepping forward and backward</a:t>
            </a:r>
          </a:p>
          <a:p>
            <a:pPr marL="342900" indent="-342900">
              <a:buFont typeface="Wingdings" panose="05000000000000000000" pitchFamily="2" charset="2"/>
              <a:buChar char="q"/>
            </a:pPr>
            <a:r>
              <a:rPr lang="en-US" sz="2400" i="0" dirty="0"/>
              <a:t>One study found impaired motor switching, but not impaired cognitive switching, in people who freeze</a:t>
            </a:r>
          </a:p>
        </p:txBody>
      </p:sp>
      <p:sp>
        <p:nvSpPr>
          <p:cNvPr id="4" name="Title 3"/>
          <p:cNvSpPr>
            <a:spLocks noGrp="1"/>
          </p:cNvSpPr>
          <p:nvPr>
            <p:ph type="title"/>
          </p:nvPr>
        </p:nvSpPr>
        <p:spPr/>
        <p:txBody>
          <a:bodyPr>
            <a:normAutofit/>
          </a:bodyPr>
          <a:lstStyle/>
          <a:p>
            <a:r>
              <a:rPr lang="en-US" sz="3600" dirty="0"/>
              <a:t>switching attention</a:t>
            </a:r>
          </a:p>
        </p:txBody>
      </p:sp>
      <p:pic>
        <p:nvPicPr>
          <p:cNvPr id="5" name="Picture 4"/>
          <p:cNvPicPr>
            <a:picLocks noChangeAspect="1"/>
          </p:cNvPicPr>
          <p:nvPr/>
        </p:nvPicPr>
        <p:blipFill>
          <a:blip r:embed="rId3"/>
          <a:stretch>
            <a:fillRect/>
          </a:stretch>
        </p:blipFill>
        <p:spPr>
          <a:xfrm>
            <a:off x="4726983" y="2152554"/>
            <a:ext cx="4045058" cy="3269755"/>
          </a:xfrm>
          <a:prstGeom prst="rect">
            <a:avLst/>
          </a:prstGeom>
        </p:spPr>
      </p:pic>
      <p:sp>
        <p:nvSpPr>
          <p:cNvPr id="2" name="TextBox 1">
            <a:extLst>
              <a:ext uri="{FF2B5EF4-FFF2-40B4-BE49-F238E27FC236}">
                <a16:creationId xmlns:a16="http://schemas.microsoft.com/office/drawing/2014/main" xmlns="" id="{19764084-C357-4E17-AF9A-08F0C4C88F4E}"/>
              </a:ext>
            </a:extLst>
          </p:cNvPr>
          <p:cNvSpPr txBox="1"/>
          <p:nvPr/>
        </p:nvSpPr>
        <p:spPr>
          <a:xfrm>
            <a:off x="5605670" y="6162261"/>
            <a:ext cx="2623930" cy="369332"/>
          </a:xfrm>
          <a:prstGeom prst="rect">
            <a:avLst/>
          </a:prstGeom>
          <a:noFill/>
        </p:spPr>
        <p:txBody>
          <a:bodyPr wrap="square" rtlCol="0">
            <a:spAutoFit/>
          </a:bodyPr>
          <a:lstStyle/>
          <a:p>
            <a:r>
              <a:rPr lang="en-US" dirty="0"/>
              <a:t>(Smulders et al., 2015)</a:t>
            </a:r>
          </a:p>
        </p:txBody>
      </p:sp>
    </p:spTree>
    <p:extLst>
      <p:ext uri="{BB962C8B-B14F-4D97-AF65-F5344CB8AC3E}">
        <p14:creationId xmlns:p14="http://schemas.microsoft.com/office/powerpoint/2010/main" val="643764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1" y="1623998"/>
            <a:ext cx="3632886" cy="4011613"/>
          </a:xfrm>
        </p:spPr>
        <p:txBody>
          <a:bodyPr/>
          <a:lstStyle/>
          <a:p>
            <a:pPr marL="342900" indent="-342900">
              <a:buFont typeface="Wingdings" panose="05000000000000000000" pitchFamily="2" charset="2"/>
              <a:buChar char="q"/>
            </a:pPr>
            <a:r>
              <a:rPr lang="en-US" sz="2400" i="0" dirty="0"/>
              <a:t>Focus on relevant information while tuning out irrelevant info</a:t>
            </a:r>
          </a:p>
          <a:p>
            <a:pPr marL="342900" indent="-342900">
              <a:buFont typeface="Wingdings" panose="05000000000000000000" pitchFamily="2" charset="2"/>
              <a:buChar char="q"/>
            </a:pPr>
            <a:endParaRPr lang="en-US" sz="2400" i="0" dirty="0"/>
          </a:p>
          <a:p>
            <a:pPr marL="342900" indent="-342900">
              <a:buFont typeface="Wingdings" panose="05000000000000000000" pitchFamily="2" charset="2"/>
              <a:buChar char="q"/>
            </a:pPr>
            <a:r>
              <a:rPr lang="en-US" sz="2400" i="0" dirty="0"/>
              <a:t>Additional studies needed to determine if this is more impaired in people who freeze</a:t>
            </a:r>
          </a:p>
          <a:p>
            <a:endParaRPr lang="en-US" sz="2400" i="0" dirty="0"/>
          </a:p>
        </p:txBody>
      </p:sp>
      <p:sp>
        <p:nvSpPr>
          <p:cNvPr id="4" name="Title 3"/>
          <p:cNvSpPr>
            <a:spLocks noGrp="1"/>
          </p:cNvSpPr>
          <p:nvPr>
            <p:ph type="title"/>
          </p:nvPr>
        </p:nvSpPr>
        <p:spPr/>
        <p:txBody>
          <a:bodyPr>
            <a:normAutofit/>
          </a:bodyPr>
          <a:lstStyle/>
          <a:p>
            <a:r>
              <a:rPr lang="en-US" sz="3600" dirty="0"/>
              <a:t>selective attention</a:t>
            </a:r>
          </a:p>
        </p:txBody>
      </p:sp>
      <p:pic>
        <p:nvPicPr>
          <p:cNvPr id="5" name="Picture 4"/>
          <p:cNvPicPr>
            <a:picLocks noChangeAspect="1"/>
          </p:cNvPicPr>
          <p:nvPr/>
        </p:nvPicPr>
        <p:blipFill>
          <a:blip r:embed="rId3"/>
          <a:stretch>
            <a:fillRect/>
          </a:stretch>
        </p:blipFill>
        <p:spPr>
          <a:xfrm>
            <a:off x="4532745" y="2078183"/>
            <a:ext cx="4315576" cy="3236682"/>
          </a:xfrm>
          <a:prstGeom prst="rect">
            <a:avLst/>
          </a:prstGeom>
        </p:spPr>
      </p:pic>
      <p:sp>
        <p:nvSpPr>
          <p:cNvPr id="7" name="TextBox 6"/>
          <p:cNvSpPr txBox="1"/>
          <p:nvPr/>
        </p:nvSpPr>
        <p:spPr>
          <a:xfrm>
            <a:off x="5956242" y="5635611"/>
            <a:ext cx="1468581" cy="369332"/>
          </a:xfrm>
          <a:prstGeom prst="rect">
            <a:avLst/>
          </a:prstGeom>
          <a:noFill/>
        </p:spPr>
        <p:txBody>
          <a:bodyPr wrap="square" rtlCol="0">
            <a:spAutoFit/>
          </a:bodyPr>
          <a:lstStyle/>
          <a:p>
            <a:r>
              <a:rPr lang="en-US" dirty="0"/>
              <a:t>Flankers Task</a:t>
            </a:r>
          </a:p>
        </p:txBody>
      </p:sp>
    </p:spTree>
    <p:extLst>
      <p:ext uri="{BB962C8B-B14F-4D97-AF65-F5344CB8AC3E}">
        <p14:creationId xmlns:p14="http://schemas.microsoft.com/office/powerpoint/2010/main" val="584282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1" y="1623998"/>
            <a:ext cx="3632886" cy="4011613"/>
          </a:xfrm>
        </p:spPr>
        <p:txBody>
          <a:bodyPr/>
          <a:lstStyle/>
          <a:p>
            <a:pPr marL="342900" indent="-342900">
              <a:buFont typeface="Wingdings" panose="05000000000000000000" pitchFamily="2" charset="2"/>
              <a:buChar char="q"/>
            </a:pPr>
            <a:r>
              <a:rPr lang="en-US" sz="2400" i="0" dirty="0"/>
              <a:t>Ability to focus on a task for a prolonged period</a:t>
            </a:r>
          </a:p>
          <a:p>
            <a:endParaRPr lang="en-US" sz="2400" i="0" dirty="0"/>
          </a:p>
          <a:p>
            <a:pPr marL="342900" indent="-342900">
              <a:buFont typeface="Wingdings" panose="05000000000000000000" pitchFamily="2" charset="2"/>
              <a:buChar char="q"/>
            </a:pPr>
            <a:r>
              <a:rPr lang="en-US" sz="2400" i="0" dirty="0"/>
              <a:t>Not well studied, but indications are that there is no difference between people who freeze and those who don’t in this domain</a:t>
            </a:r>
          </a:p>
        </p:txBody>
      </p:sp>
      <p:sp>
        <p:nvSpPr>
          <p:cNvPr id="4" name="Title 3"/>
          <p:cNvSpPr>
            <a:spLocks noGrp="1"/>
          </p:cNvSpPr>
          <p:nvPr>
            <p:ph type="title"/>
          </p:nvPr>
        </p:nvSpPr>
        <p:spPr/>
        <p:txBody>
          <a:bodyPr>
            <a:normAutofit/>
          </a:bodyPr>
          <a:lstStyle/>
          <a:p>
            <a:r>
              <a:rPr lang="en-US" sz="3600" dirty="0"/>
              <a:t>Sustained attention</a:t>
            </a:r>
          </a:p>
        </p:txBody>
      </p:sp>
      <p:pic>
        <p:nvPicPr>
          <p:cNvPr id="6" name="Picture 5"/>
          <p:cNvPicPr>
            <a:picLocks noChangeAspect="1"/>
          </p:cNvPicPr>
          <p:nvPr/>
        </p:nvPicPr>
        <p:blipFill>
          <a:blip r:embed="rId3"/>
          <a:stretch>
            <a:fillRect/>
          </a:stretch>
        </p:blipFill>
        <p:spPr>
          <a:xfrm>
            <a:off x="4631748" y="2094894"/>
            <a:ext cx="4027343" cy="2416406"/>
          </a:xfrm>
          <a:prstGeom prst="rect">
            <a:avLst/>
          </a:prstGeom>
        </p:spPr>
      </p:pic>
      <p:sp>
        <p:nvSpPr>
          <p:cNvPr id="2" name="TextBox 1">
            <a:extLst>
              <a:ext uri="{FF2B5EF4-FFF2-40B4-BE49-F238E27FC236}">
                <a16:creationId xmlns:a16="http://schemas.microsoft.com/office/drawing/2014/main" xmlns="" id="{49AC070C-D170-4076-B111-57AD59A19FFF}"/>
              </a:ext>
            </a:extLst>
          </p:cNvPr>
          <p:cNvSpPr txBox="1"/>
          <p:nvPr/>
        </p:nvSpPr>
        <p:spPr>
          <a:xfrm>
            <a:off x="6109252" y="5936974"/>
            <a:ext cx="2133600" cy="369332"/>
          </a:xfrm>
          <a:prstGeom prst="rect">
            <a:avLst/>
          </a:prstGeom>
          <a:noFill/>
        </p:spPr>
        <p:txBody>
          <a:bodyPr wrap="square" rtlCol="0">
            <a:spAutoFit/>
          </a:bodyPr>
          <a:lstStyle/>
          <a:p>
            <a:r>
              <a:rPr lang="en-US" dirty="0"/>
              <a:t>Cohen et al., 2014</a:t>
            </a:r>
          </a:p>
        </p:txBody>
      </p:sp>
    </p:spTree>
    <p:extLst>
      <p:ext uri="{BB962C8B-B14F-4D97-AF65-F5344CB8AC3E}">
        <p14:creationId xmlns:p14="http://schemas.microsoft.com/office/powerpoint/2010/main" val="1525219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1468582"/>
            <a:ext cx="5250873" cy="4364182"/>
          </a:xfrm>
        </p:spPr>
        <p:txBody>
          <a:bodyPr/>
          <a:lstStyle/>
          <a:p>
            <a:pPr marL="342900" indent="-342900">
              <a:buFont typeface="Wingdings" panose="05000000000000000000" pitchFamily="2" charset="2"/>
              <a:buChar char="q"/>
            </a:pPr>
            <a:r>
              <a:rPr lang="en-US" sz="2000" i="0" dirty="0"/>
              <a:t>Plan of Action</a:t>
            </a:r>
          </a:p>
          <a:p>
            <a:pPr marL="1081088" lvl="1" indent="-457200">
              <a:buFont typeface="Wingdings" panose="05000000000000000000" pitchFamily="2" charset="2"/>
              <a:buChar char="§"/>
            </a:pPr>
            <a:r>
              <a:rPr lang="en-US" sz="2000" i="0" dirty="0"/>
              <a:t>Identify areas of concern</a:t>
            </a:r>
          </a:p>
          <a:p>
            <a:pPr marL="1081088" lvl="1" indent="-457200">
              <a:buFont typeface="Wingdings" panose="05000000000000000000" pitchFamily="2" charset="2"/>
              <a:buChar char="§"/>
            </a:pPr>
            <a:r>
              <a:rPr lang="en-US" sz="2000" i="0" dirty="0"/>
              <a:t>Set goals</a:t>
            </a:r>
          </a:p>
          <a:p>
            <a:pPr marL="1081088" lvl="1" indent="-457200">
              <a:buFont typeface="Wingdings" panose="05000000000000000000" pitchFamily="2" charset="2"/>
              <a:buChar char="§"/>
            </a:pPr>
            <a:r>
              <a:rPr lang="en-US" sz="2000" i="0" dirty="0"/>
              <a:t>Write down specific action plan</a:t>
            </a:r>
          </a:p>
          <a:p>
            <a:pPr marL="342900" indent="-342900">
              <a:buFont typeface="Wingdings" panose="05000000000000000000" pitchFamily="2" charset="2"/>
              <a:buChar char="q"/>
            </a:pPr>
            <a:endParaRPr lang="en-US" sz="2000" i="0" dirty="0"/>
          </a:p>
          <a:p>
            <a:pPr marL="342900" indent="-342900">
              <a:buFont typeface="Wingdings" panose="05000000000000000000" pitchFamily="2" charset="2"/>
              <a:buChar char="q"/>
            </a:pPr>
            <a:r>
              <a:rPr lang="en-US" sz="2000" i="0" dirty="0"/>
              <a:t>Practice, Practice, Practice!!</a:t>
            </a:r>
          </a:p>
          <a:p>
            <a:pPr marL="1081088" lvl="1" indent="-457200">
              <a:buFont typeface="Wingdings" panose="05000000000000000000" pitchFamily="2" charset="2"/>
              <a:buChar char="§"/>
            </a:pPr>
            <a:r>
              <a:rPr lang="en-US" sz="2000" i="0" dirty="0"/>
              <a:t>Acquisition of new skill takes many repetitions </a:t>
            </a:r>
          </a:p>
          <a:p>
            <a:pPr marL="1081088" lvl="1" indent="-457200">
              <a:buFont typeface="Wingdings" panose="05000000000000000000" pitchFamily="2" charset="2"/>
              <a:buChar char="§"/>
            </a:pPr>
            <a:r>
              <a:rPr lang="en-US" sz="2000" i="0" dirty="0"/>
              <a:t>Shift to automatization takes even more repetitions </a:t>
            </a:r>
          </a:p>
          <a:p>
            <a:pPr lvl="1" indent="0">
              <a:buNone/>
            </a:pPr>
            <a:endParaRPr lang="en-US" sz="2000" i="0" dirty="0"/>
          </a:p>
          <a:p>
            <a:pPr marL="342900" indent="-342900">
              <a:buFont typeface="Wingdings" panose="05000000000000000000" pitchFamily="2" charset="2"/>
              <a:buChar char="q"/>
            </a:pPr>
            <a:r>
              <a:rPr lang="en-US" sz="2000" i="0" dirty="0"/>
              <a:t>Self-generated information is the best</a:t>
            </a:r>
          </a:p>
          <a:p>
            <a:endParaRPr lang="en-US" dirty="0"/>
          </a:p>
        </p:txBody>
      </p:sp>
      <p:sp>
        <p:nvSpPr>
          <p:cNvPr id="4" name="Title 3"/>
          <p:cNvSpPr>
            <a:spLocks noGrp="1"/>
          </p:cNvSpPr>
          <p:nvPr>
            <p:ph type="title"/>
          </p:nvPr>
        </p:nvSpPr>
        <p:spPr/>
        <p:txBody>
          <a:bodyPr>
            <a:normAutofit/>
          </a:bodyPr>
          <a:lstStyle/>
          <a:p>
            <a:r>
              <a:rPr lang="en-US" sz="4000" dirty="0"/>
              <a:t>How do people learn?</a:t>
            </a:r>
          </a:p>
        </p:txBody>
      </p:sp>
      <p:pic>
        <p:nvPicPr>
          <p:cNvPr id="8" name="Picture 7"/>
          <p:cNvPicPr>
            <a:picLocks noChangeAspect="1"/>
          </p:cNvPicPr>
          <p:nvPr/>
        </p:nvPicPr>
        <p:blipFill>
          <a:blip r:embed="rId3"/>
          <a:stretch>
            <a:fillRect/>
          </a:stretch>
        </p:blipFill>
        <p:spPr>
          <a:xfrm>
            <a:off x="5555673" y="2549236"/>
            <a:ext cx="3377980" cy="2421948"/>
          </a:xfrm>
          <a:prstGeom prst="rect">
            <a:avLst/>
          </a:prstGeom>
        </p:spPr>
      </p:pic>
      <p:sp>
        <p:nvSpPr>
          <p:cNvPr id="2" name="TextBox 1">
            <a:extLst>
              <a:ext uri="{FF2B5EF4-FFF2-40B4-BE49-F238E27FC236}">
                <a16:creationId xmlns:a16="http://schemas.microsoft.com/office/drawing/2014/main" xmlns="" id="{4457AB1D-9988-45EE-9394-E85E1DB6A2A2}"/>
              </a:ext>
            </a:extLst>
          </p:cNvPr>
          <p:cNvSpPr txBox="1"/>
          <p:nvPr/>
        </p:nvSpPr>
        <p:spPr>
          <a:xfrm>
            <a:off x="4253948" y="6096000"/>
            <a:ext cx="4890052" cy="584775"/>
          </a:xfrm>
          <a:prstGeom prst="rect">
            <a:avLst/>
          </a:prstGeom>
          <a:noFill/>
        </p:spPr>
        <p:txBody>
          <a:bodyPr wrap="square" rtlCol="0">
            <a:spAutoFit/>
          </a:bodyPr>
          <a:lstStyle/>
          <a:p>
            <a:r>
              <a:rPr lang="en-US" sz="1400" dirty="0"/>
              <a:t>(Barrett et al., 2000; </a:t>
            </a:r>
            <a:r>
              <a:rPr lang="en-US" sz="1400" dirty="0" err="1"/>
              <a:t>Goverover</a:t>
            </a:r>
            <a:r>
              <a:rPr lang="en-US" sz="1400" dirty="0"/>
              <a:t>  et al., 2011; Schefft et al., 2008)</a:t>
            </a:r>
          </a:p>
          <a:p>
            <a:endParaRPr lang="en-US" dirty="0"/>
          </a:p>
        </p:txBody>
      </p:sp>
    </p:spTree>
    <p:extLst>
      <p:ext uri="{BB962C8B-B14F-4D97-AF65-F5344CB8AC3E}">
        <p14:creationId xmlns:p14="http://schemas.microsoft.com/office/powerpoint/2010/main" val="301555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Goal -&gt; plan -&gt; do -&gt; check</a:t>
            </a:r>
          </a:p>
        </p:txBody>
      </p:sp>
      <p:sp>
        <p:nvSpPr>
          <p:cNvPr id="27" name="Oval 7"/>
          <p:cNvSpPr>
            <a:spLocks noChangeArrowheads="1"/>
          </p:cNvSpPr>
          <p:nvPr/>
        </p:nvSpPr>
        <p:spPr bwMode="auto">
          <a:xfrm>
            <a:off x="7086596" y="3518772"/>
            <a:ext cx="1981200" cy="950913"/>
          </a:xfrm>
          <a:prstGeom prst="ellipse">
            <a:avLst/>
          </a:prstGeom>
          <a:solidFill>
            <a:schemeClr val="accent1">
              <a:lumMod val="75000"/>
            </a:schemeClr>
          </a:solidFill>
          <a:ln w="9525">
            <a:solidFill>
              <a:schemeClr val="tx1"/>
            </a:solidFill>
            <a:round/>
            <a:headEnd/>
            <a:tailEnd/>
          </a:ln>
          <a:effectLst>
            <a:outerShdw blurRad="50800" dist="38100" dir="2700000" algn="tl" rotWithShape="0">
              <a:prstClr val="black">
                <a:alpha val="40000"/>
              </a:prstClr>
            </a:outerShdw>
          </a:effectLst>
        </p:spPr>
        <p:txBody>
          <a:bodyPr/>
          <a:lstStyle/>
          <a:p>
            <a:pPr algn="ctr" fontAlgn="auto">
              <a:spcBef>
                <a:spcPts val="0"/>
              </a:spcBef>
              <a:spcAft>
                <a:spcPts val="0"/>
              </a:spcAft>
              <a:defRPr/>
            </a:pPr>
            <a:r>
              <a:rPr lang="en-US" dirty="0">
                <a:solidFill>
                  <a:prstClr val="white"/>
                </a:solidFill>
                <a:latin typeface="Arial Rounded MT Bold" pitchFamily="34" charset="0"/>
              </a:rPr>
              <a:t>Goal is achieved</a:t>
            </a:r>
          </a:p>
        </p:txBody>
      </p:sp>
      <p:grpSp>
        <p:nvGrpSpPr>
          <p:cNvPr id="28" name="Group 15"/>
          <p:cNvGrpSpPr>
            <a:grpSpLocks/>
          </p:cNvGrpSpPr>
          <p:nvPr/>
        </p:nvGrpSpPr>
        <p:grpSpPr bwMode="auto">
          <a:xfrm>
            <a:off x="374062" y="1482440"/>
            <a:ext cx="2836221" cy="1877445"/>
            <a:chOff x="588" y="1200"/>
            <a:chExt cx="1247" cy="849"/>
          </a:xfrm>
          <a:solidFill>
            <a:schemeClr val="accent1">
              <a:lumMod val="75000"/>
            </a:schemeClr>
          </a:solidFill>
          <a:effectLst>
            <a:outerShdw blurRad="50800" dist="38100" dir="2700000" algn="tl" rotWithShape="0">
              <a:prstClr val="black">
                <a:alpha val="40000"/>
              </a:prstClr>
            </a:outerShdw>
          </a:effectLst>
        </p:grpSpPr>
        <p:sp>
          <p:nvSpPr>
            <p:cNvPr id="29" name="Oval 3"/>
            <p:cNvSpPr>
              <a:spLocks noChangeArrowheads="1"/>
            </p:cNvSpPr>
            <p:nvPr/>
          </p:nvSpPr>
          <p:spPr bwMode="auto">
            <a:xfrm>
              <a:off x="588" y="1200"/>
              <a:ext cx="1247" cy="544"/>
            </a:xfrm>
            <a:prstGeom prst="ellipse">
              <a:avLst/>
            </a:prstGeom>
            <a:grpFill/>
            <a:ln w="9525">
              <a:solidFill>
                <a:schemeClr val="tx1"/>
              </a:solidFill>
              <a:round/>
              <a:headEnd/>
              <a:tailEnd/>
            </a:ln>
          </p:spPr>
          <p:txBody>
            <a:bodyPr/>
            <a:lstStyle/>
            <a:p>
              <a:pPr algn="ctr" fontAlgn="auto">
                <a:spcBef>
                  <a:spcPts val="0"/>
                </a:spcBef>
                <a:spcAft>
                  <a:spcPts val="0"/>
                </a:spcAft>
                <a:defRPr/>
              </a:pPr>
              <a:r>
                <a:rPr lang="en-US" sz="2400" b="1" dirty="0">
                  <a:solidFill>
                    <a:prstClr val="white"/>
                  </a:solidFill>
                  <a:latin typeface="Arial Rounded MT Bold" pitchFamily="34" charset="0"/>
                </a:rPr>
                <a:t>GOAL</a:t>
              </a:r>
            </a:p>
          </p:txBody>
        </p:sp>
        <p:sp>
          <p:nvSpPr>
            <p:cNvPr id="30" name="Line 8"/>
            <p:cNvSpPr>
              <a:spLocks noChangeShapeType="1"/>
            </p:cNvSpPr>
            <p:nvPr/>
          </p:nvSpPr>
          <p:spPr bwMode="auto">
            <a:xfrm>
              <a:off x="1150" y="1744"/>
              <a:ext cx="0" cy="305"/>
            </a:xfrm>
            <a:prstGeom prst="line">
              <a:avLst/>
            </a:prstGeom>
            <a:grpFill/>
            <a:ln w="9525">
              <a:solidFill>
                <a:schemeClr val="tx1"/>
              </a:solidFill>
              <a:round/>
              <a:headEnd/>
              <a:tailEnd type="triangle" w="med" len="med"/>
            </a:ln>
          </p:spPr>
          <p:txBody>
            <a:bodyPr/>
            <a:lstStyle/>
            <a:p>
              <a:pPr eaLnBrk="1" fontAlgn="auto" hangingPunct="1">
                <a:spcBef>
                  <a:spcPts val="0"/>
                </a:spcBef>
                <a:spcAft>
                  <a:spcPts val="0"/>
                </a:spcAft>
                <a:defRPr/>
              </a:pPr>
              <a:endParaRPr lang="en-US" dirty="0">
                <a:ln w="38100">
                  <a:solidFill>
                    <a:srgbClr val="002060"/>
                  </a:solidFill>
                  <a:prstDash val="solid"/>
                </a:ln>
                <a:solidFill>
                  <a:prstClr val="black"/>
                </a:solidFill>
                <a:latin typeface="Calibri"/>
              </a:endParaRPr>
            </a:p>
          </p:txBody>
        </p:sp>
      </p:grpSp>
      <p:grpSp>
        <p:nvGrpSpPr>
          <p:cNvPr id="31" name="Group 16"/>
          <p:cNvGrpSpPr>
            <a:grpSpLocks/>
          </p:cNvGrpSpPr>
          <p:nvPr/>
        </p:nvGrpSpPr>
        <p:grpSpPr bwMode="auto">
          <a:xfrm>
            <a:off x="424861" y="3479515"/>
            <a:ext cx="3781016" cy="3108325"/>
            <a:chOff x="384" y="2115"/>
            <a:chExt cx="2064" cy="1958"/>
          </a:xfrm>
        </p:grpSpPr>
        <p:sp>
          <p:nvSpPr>
            <p:cNvPr id="32" name="Rectangle 4"/>
            <p:cNvSpPr>
              <a:spLocks noChangeArrowheads="1"/>
            </p:cNvSpPr>
            <p:nvPr/>
          </p:nvSpPr>
          <p:spPr bwMode="auto">
            <a:xfrm>
              <a:off x="384" y="2115"/>
              <a:ext cx="1519" cy="1958"/>
            </a:xfrm>
            <a:prstGeom prst="rect">
              <a:avLst/>
            </a:prstGeom>
            <a:solidFill>
              <a:srgbClr val="00B050"/>
            </a:solidFill>
            <a:ln w="9525">
              <a:solidFill>
                <a:srgbClr val="000000"/>
              </a:solidFill>
              <a:miter lim="800000"/>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sz="1200" dirty="0">
                <a:solidFill>
                  <a:prstClr val="black"/>
                </a:solidFill>
                <a:latin typeface="Calibri"/>
              </a:endParaRPr>
            </a:p>
            <a:p>
              <a:pPr fontAlgn="auto">
                <a:spcBef>
                  <a:spcPts val="0"/>
                </a:spcBef>
                <a:spcAft>
                  <a:spcPts val="0"/>
                </a:spcAft>
                <a:defRPr/>
              </a:pPr>
              <a:r>
                <a:rPr lang="en-US" sz="1200" dirty="0">
                  <a:solidFill>
                    <a:prstClr val="black"/>
                  </a:solidFill>
                  <a:latin typeface="Calibri"/>
                </a:rPr>
                <a:t>                     </a:t>
              </a:r>
              <a:r>
                <a:rPr lang="en-US" sz="2400" b="1" dirty="0">
                  <a:solidFill>
                    <a:prstClr val="white"/>
                  </a:solidFill>
                  <a:latin typeface="Arial Rounded MT Bold" pitchFamily="34" charset="0"/>
                </a:rPr>
                <a:t>PLAN</a:t>
              </a:r>
            </a:p>
            <a:p>
              <a:pPr fontAlgn="auto">
                <a:spcBef>
                  <a:spcPts val="0"/>
                </a:spcBef>
                <a:spcAft>
                  <a:spcPts val="0"/>
                </a:spcAft>
                <a:defRPr/>
              </a:pPr>
              <a:r>
                <a:rPr lang="en-US" sz="1600" i="1" dirty="0">
                  <a:solidFill>
                    <a:prstClr val="black"/>
                  </a:solidFill>
                  <a:latin typeface="Arial Rounded MT Bold" pitchFamily="34" charset="0"/>
                </a:rPr>
                <a:t>How </a:t>
              </a:r>
            </a:p>
            <a:p>
              <a:pPr fontAlgn="auto">
                <a:spcBef>
                  <a:spcPts val="0"/>
                </a:spcBef>
                <a:spcAft>
                  <a:spcPts val="0"/>
                </a:spcAft>
                <a:defRPr/>
              </a:pPr>
              <a:r>
                <a:rPr lang="en-US" sz="1600" i="1" dirty="0">
                  <a:solidFill>
                    <a:prstClr val="black"/>
                  </a:solidFill>
                  <a:latin typeface="Arial Rounded MT Bold" pitchFamily="34" charset="0"/>
                </a:rPr>
                <a:t>(self talk,  body position, modify task, feel movement, verbal reminder)</a:t>
              </a:r>
            </a:p>
            <a:p>
              <a:pPr fontAlgn="auto">
                <a:spcBef>
                  <a:spcPts val="0"/>
                </a:spcBef>
                <a:spcAft>
                  <a:spcPts val="0"/>
                </a:spcAft>
                <a:defRPr/>
              </a:pPr>
              <a:endParaRPr lang="en-US" sz="1600" i="1" dirty="0">
                <a:solidFill>
                  <a:prstClr val="black"/>
                </a:solidFill>
                <a:latin typeface="Arial Rounded MT Bold" pitchFamily="34" charset="0"/>
              </a:endParaRPr>
            </a:p>
            <a:p>
              <a:pPr fontAlgn="auto">
                <a:spcBef>
                  <a:spcPts val="0"/>
                </a:spcBef>
                <a:spcAft>
                  <a:spcPts val="0"/>
                </a:spcAft>
                <a:defRPr/>
              </a:pPr>
              <a:r>
                <a:rPr lang="en-US" sz="1600" i="1" dirty="0">
                  <a:solidFill>
                    <a:prstClr val="black"/>
                  </a:solidFill>
                  <a:latin typeface="Arial Rounded MT Bold" pitchFamily="34" charset="0"/>
                </a:rPr>
                <a:t>When </a:t>
              </a:r>
            </a:p>
            <a:p>
              <a:pPr fontAlgn="auto">
                <a:spcBef>
                  <a:spcPts val="0"/>
                </a:spcBef>
                <a:spcAft>
                  <a:spcPts val="0"/>
                </a:spcAft>
                <a:defRPr/>
              </a:pPr>
              <a:r>
                <a:rPr lang="en-US" sz="1600" i="1" dirty="0">
                  <a:solidFill>
                    <a:prstClr val="black"/>
                  </a:solidFill>
                  <a:latin typeface="Arial Rounded MT Bold" pitchFamily="34" charset="0"/>
                </a:rPr>
                <a:t>(how long, how often)</a:t>
              </a:r>
            </a:p>
            <a:p>
              <a:pPr fontAlgn="auto">
                <a:spcBef>
                  <a:spcPts val="0"/>
                </a:spcBef>
                <a:spcAft>
                  <a:spcPts val="0"/>
                </a:spcAft>
                <a:defRPr/>
              </a:pPr>
              <a:endParaRPr lang="en-US" sz="1600" i="1" dirty="0">
                <a:solidFill>
                  <a:prstClr val="black"/>
                </a:solidFill>
                <a:latin typeface="Arial Rounded MT Bold" pitchFamily="34" charset="0"/>
              </a:endParaRPr>
            </a:p>
            <a:p>
              <a:pPr fontAlgn="auto">
                <a:spcBef>
                  <a:spcPts val="0"/>
                </a:spcBef>
                <a:spcAft>
                  <a:spcPts val="0"/>
                </a:spcAft>
                <a:defRPr/>
              </a:pPr>
              <a:r>
                <a:rPr lang="en-US" sz="1600" i="1" dirty="0">
                  <a:solidFill>
                    <a:prstClr val="black"/>
                  </a:solidFill>
                  <a:latin typeface="Arial Rounded MT Bold" pitchFamily="34" charset="0"/>
                </a:rPr>
                <a:t>Where </a:t>
              </a:r>
            </a:p>
            <a:p>
              <a:pPr algn="ctr" fontAlgn="auto">
                <a:spcBef>
                  <a:spcPts val="0"/>
                </a:spcBef>
                <a:spcAft>
                  <a:spcPts val="0"/>
                </a:spcAft>
                <a:defRPr/>
              </a:pPr>
              <a:endParaRPr lang="en-US" sz="1600" i="1" dirty="0">
                <a:solidFill>
                  <a:prstClr val="black"/>
                </a:solidFill>
                <a:latin typeface="Arial Rounded MT Bold" pitchFamily="34" charset="0"/>
              </a:endParaRPr>
            </a:p>
          </p:txBody>
        </p:sp>
        <p:sp>
          <p:nvSpPr>
            <p:cNvPr id="33" name="Line 9"/>
            <p:cNvSpPr>
              <a:spLocks noChangeShapeType="1"/>
            </p:cNvSpPr>
            <p:nvPr/>
          </p:nvSpPr>
          <p:spPr bwMode="auto">
            <a:xfrm>
              <a:off x="1881" y="3298"/>
              <a:ext cx="56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4" name="Group 19"/>
          <p:cNvGrpSpPr>
            <a:grpSpLocks/>
          </p:cNvGrpSpPr>
          <p:nvPr/>
        </p:nvGrpSpPr>
        <p:grpSpPr bwMode="auto">
          <a:xfrm>
            <a:off x="3237936" y="3331558"/>
            <a:ext cx="3814185" cy="1323975"/>
            <a:chOff x="1666" y="1710"/>
            <a:chExt cx="2451" cy="834"/>
          </a:xfrm>
          <a:effectLst>
            <a:outerShdw blurRad="50800" dist="38100" dir="2700000" algn="tl" rotWithShape="0">
              <a:prstClr val="black">
                <a:alpha val="40000"/>
              </a:prstClr>
            </a:outerShdw>
          </a:effectLst>
        </p:grpSpPr>
        <p:sp>
          <p:nvSpPr>
            <p:cNvPr id="35" name="Line 11"/>
            <p:cNvSpPr>
              <a:spLocks noChangeShapeType="1"/>
            </p:cNvSpPr>
            <p:nvPr/>
          </p:nvSpPr>
          <p:spPr bwMode="auto">
            <a:xfrm flipH="1" flipV="1">
              <a:off x="1666" y="2131"/>
              <a:ext cx="6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a:solidFill>
                  <a:prstClr val="black"/>
                </a:solidFill>
                <a:latin typeface="Calibri"/>
              </a:endParaRPr>
            </a:p>
          </p:txBody>
        </p:sp>
        <p:grpSp>
          <p:nvGrpSpPr>
            <p:cNvPr id="36" name="Group 18"/>
            <p:cNvGrpSpPr>
              <a:grpSpLocks/>
            </p:cNvGrpSpPr>
            <p:nvPr/>
          </p:nvGrpSpPr>
          <p:grpSpPr bwMode="auto">
            <a:xfrm>
              <a:off x="2164" y="1710"/>
              <a:ext cx="1953" cy="834"/>
              <a:chOff x="2164" y="1710"/>
              <a:chExt cx="1953" cy="834"/>
            </a:xfrm>
          </p:grpSpPr>
          <p:sp>
            <p:nvSpPr>
              <p:cNvPr id="37" name="AutoShape 6"/>
              <p:cNvSpPr>
                <a:spLocks noChangeArrowheads="1"/>
              </p:cNvSpPr>
              <p:nvPr/>
            </p:nvSpPr>
            <p:spPr bwMode="auto">
              <a:xfrm>
                <a:off x="2164" y="1710"/>
                <a:ext cx="1568" cy="834"/>
              </a:xfrm>
              <a:prstGeom prst="octagon">
                <a:avLst>
                  <a:gd name="adj" fmla="val 29287"/>
                </a:avLst>
              </a:prstGeom>
              <a:solidFill>
                <a:schemeClr val="accent6"/>
              </a:solidFill>
              <a:ln w="9525">
                <a:solidFill>
                  <a:srgbClr val="000000"/>
                </a:solidFill>
                <a:miter lim="800000"/>
                <a:headEnd/>
                <a:tailEnd/>
              </a:ln>
            </p:spPr>
            <p:txBody>
              <a:bodyPr/>
              <a:lstStyle/>
              <a:p>
                <a:pPr fontAlgn="auto">
                  <a:spcBef>
                    <a:spcPts val="0"/>
                  </a:spcBef>
                  <a:spcAft>
                    <a:spcPts val="0"/>
                  </a:spcAft>
                  <a:defRPr/>
                </a:pPr>
                <a:r>
                  <a:rPr lang="en-US" sz="1200" dirty="0">
                    <a:solidFill>
                      <a:prstClr val="black"/>
                    </a:solidFill>
                    <a:latin typeface="Calibri"/>
                  </a:rPr>
                  <a:t>       </a:t>
                </a:r>
                <a:r>
                  <a:rPr lang="en-US" sz="2400" b="1" dirty="0">
                    <a:solidFill>
                      <a:prstClr val="white"/>
                    </a:solidFill>
                    <a:latin typeface="Arial Rounded MT Bold" pitchFamily="34" charset="0"/>
                  </a:rPr>
                  <a:t>CHECK</a:t>
                </a:r>
                <a:endParaRPr lang="en-US" sz="1200" b="1" dirty="0">
                  <a:solidFill>
                    <a:prstClr val="white"/>
                  </a:solidFill>
                  <a:latin typeface="Arial Rounded MT Bold" pitchFamily="34" charset="0"/>
                </a:endParaRPr>
              </a:p>
              <a:p>
                <a:pPr fontAlgn="auto">
                  <a:spcBef>
                    <a:spcPts val="0"/>
                  </a:spcBef>
                  <a:spcAft>
                    <a:spcPts val="0"/>
                  </a:spcAft>
                  <a:defRPr/>
                </a:pPr>
                <a:r>
                  <a:rPr lang="en-US" sz="1400" i="1" dirty="0">
                    <a:solidFill>
                      <a:srgbClr val="FF0000"/>
                    </a:solidFill>
                    <a:latin typeface="Arial Rounded MT Bold" pitchFamily="34" charset="0"/>
                  </a:rPr>
                  <a:t>    </a:t>
                </a:r>
                <a:r>
                  <a:rPr lang="en-US" sz="1600" i="1" dirty="0">
                    <a:solidFill>
                      <a:prstClr val="black"/>
                    </a:solidFill>
                    <a:latin typeface="Arial Rounded MT Bold" pitchFamily="34" charset="0"/>
                  </a:rPr>
                  <a:t>Did I do my plan?</a:t>
                </a:r>
              </a:p>
              <a:p>
                <a:pPr fontAlgn="auto">
                  <a:spcBef>
                    <a:spcPts val="0"/>
                  </a:spcBef>
                  <a:spcAft>
                    <a:spcPts val="0"/>
                  </a:spcAft>
                  <a:defRPr/>
                </a:pPr>
                <a:r>
                  <a:rPr lang="en-US" sz="1600" i="1" dirty="0">
                    <a:solidFill>
                      <a:prstClr val="black"/>
                    </a:solidFill>
                    <a:latin typeface="Arial Rounded MT Bold" pitchFamily="34" charset="0"/>
                  </a:rPr>
                  <a:t> Did my plan work?</a:t>
                </a:r>
              </a:p>
              <a:p>
                <a:pPr fontAlgn="auto">
                  <a:spcBef>
                    <a:spcPts val="0"/>
                  </a:spcBef>
                  <a:spcAft>
                    <a:spcPts val="0"/>
                  </a:spcAft>
                  <a:defRPr/>
                </a:pPr>
                <a:endParaRPr lang="en-US" sz="1600" i="1" dirty="0">
                  <a:solidFill>
                    <a:prstClr val="black"/>
                  </a:solidFill>
                  <a:latin typeface="Arial Rounded MT Bold" pitchFamily="34" charset="0"/>
                </a:endParaRPr>
              </a:p>
            </p:txBody>
          </p:sp>
          <p:sp>
            <p:nvSpPr>
              <p:cNvPr id="38" name="Line 12"/>
              <p:cNvSpPr>
                <a:spLocks noChangeShapeType="1"/>
              </p:cNvSpPr>
              <p:nvPr/>
            </p:nvSpPr>
            <p:spPr bwMode="auto">
              <a:xfrm>
                <a:off x="3732" y="2153"/>
                <a:ext cx="38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dirty="0">
                  <a:solidFill>
                    <a:prstClr val="black"/>
                  </a:solidFill>
                  <a:latin typeface="Calibri"/>
                </a:endParaRPr>
              </a:p>
            </p:txBody>
          </p:sp>
        </p:grpSp>
      </p:grpSp>
      <p:grpSp>
        <p:nvGrpSpPr>
          <p:cNvPr id="39" name="Group 17"/>
          <p:cNvGrpSpPr>
            <a:grpSpLocks/>
          </p:cNvGrpSpPr>
          <p:nvPr/>
        </p:nvGrpSpPr>
        <p:grpSpPr bwMode="auto">
          <a:xfrm>
            <a:off x="4260866" y="4662656"/>
            <a:ext cx="1837574" cy="1752600"/>
            <a:chOff x="2427" y="2592"/>
            <a:chExt cx="818" cy="1104"/>
          </a:xfrm>
          <a:solidFill>
            <a:srgbClr val="FF0000"/>
          </a:solidFill>
          <a:effectLst>
            <a:outerShdw blurRad="50800" dist="38100" dir="2700000" algn="tl" rotWithShape="0">
              <a:prstClr val="black">
                <a:alpha val="40000"/>
              </a:prstClr>
            </a:outerShdw>
          </a:effectLst>
        </p:grpSpPr>
        <p:sp>
          <p:nvSpPr>
            <p:cNvPr id="40" name="Rectangle 5"/>
            <p:cNvSpPr>
              <a:spLocks noChangeArrowheads="1"/>
            </p:cNvSpPr>
            <p:nvPr/>
          </p:nvSpPr>
          <p:spPr bwMode="auto">
            <a:xfrm>
              <a:off x="2427" y="2923"/>
              <a:ext cx="818" cy="773"/>
            </a:xfrm>
            <a:prstGeom prst="rect">
              <a:avLst/>
            </a:prstGeom>
            <a:grpFill/>
            <a:ln w="9525">
              <a:solidFill>
                <a:srgbClr val="000000"/>
              </a:solidFill>
              <a:miter lim="800000"/>
              <a:headEnd/>
              <a:tailEnd/>
            </a:ln>
          </p:spPr>
          <p:txBody>
            <a:bodyPr/>
            <a:lstStyle/>
            <a:p>
              <a:pPr fontAlgn="auto">
                <a:spcBef>
                  <a:spcPts val="0"/>
                </a:spcBef>
                <a:spcAft>
                  <a:spcPts val="0"/>
                </a:spcAft>
                <a:defRPr/>
              </a:pPr>
              <a:endParaRPr lang="en-US" dirty="0">
                <a:solidFill>
                  <a:prstClr val="black"/>
                </a:solidFill>
                <a:latin typeface="Calibri"/>
              </a:endParaRPr>
            </a:p>
            <a:p>
              <a:pPr algn="ctr" fontAlgn="auto">
                <a:spcBef>
                  <a:spcPts val="0"/>
                </a:spcBef>
                <a:spcAft>
                  <a:spcPts val="0"/>
                </a:spcAft>
                <a:defRPr/>
              </a:pPr>
              <a:r>
                <a:rPr lang="en-US" sz="2400" b="1" dirty="0">
                  <a:solidFill>
                    <a:prstClr val="white"/>
                  </a:solidFill>
                  <a:latin typeface="Arial Rounded MT Bold" pitchFamily="34" charset="0"/>
                  <a:ea typeface="Arial Unicode MS" pitchFamily="34" charset="-128"/>
                  <a:cs typeface="Arial Unicode MS" pitchFamily="34" charset="-128"/>
                </a:rPr>
                <a:t>DO</a:t>
              </a:r>
            </a:p>
            <a:p>
              <a:pPr algn="ctr" fontAlgn="auto">
                <a:spcBef>
                  <a:spcPts val="0"/>
                </a:spcBef>
                <a:spcAft>
                  <a:spcPts val="0"/>
                </a:spcAft>
                <a:defRPr/>
              </a:pPr>
              <a:r>
                <a:rPr lang="en-US" b="1" dirty="0">
                  <a:solidFill>
                    <a:srgbClr val="FF0000"/>
                  </a:solidFill>
                  <a:latin typeface="Arial Rounded MT Bold" pitchFamily="34" charset="0"/>
                  <a:ea typeface="Arial Unicode MS" pitchFamily="34" charset="-128"/>
                  <a:cs typeface="Arial Unicode MS" pitchFamily="34" charset="-128"/>
                </a:rPr>
                <a:t>The plan</a:t>
              </a:r>
            </a:p>
          </p:txBody>
        </p:sp>
        <p:sp>
          <p:nvSpPr>
            <p:cNvPr id="41" name="Line 14"/>
            <p:cNvSpPr>
              <a:spLocks noChangeShapeType="1"/>
            </p:cNvSpPr>
            <p:nvPr/>
          </p:nvSpPr>
          <p:spPr bwMode="auto">
            <a:xfrm flipV="1">
              <a:off x="2836" y="2592"/>
              <a:ext cx="0" cy="288"/>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lang="en-US">
                <a:solidFill>
                  <a:prstClr val="black"/>
                </a:solidFill>
                <a:latin typeface="Calibri"/>
              </a:endParaRPr>
            </a:p>
          </p:txBody>
        </p:sp>
      </p:grpSp>
      <p:sp>
        <p:nvSpPr>
          <p:cNvPr id="42" name="TextBox 1"/>
          <p:cNvSpPr txBox="1">
            <a:spLocks noChangeArrowheads="1"/>
          </p:cNvSpPr>
          <p:nvPr/>
        </p:nvSpPr>
        <p:spPr bwMode="auto">
          <a:xfrm>
            <a:off x="526462" y="2084103"/>
            <a:ext cx="3338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i="1">
                <a:solidFill>
                  <a:srgbClr val="000000"/>
                </a:solidFill>
                <a:latin typeface="Arial Rounded MT Bold" panose="020F0704030504030204" pitchFamily="34" charset="0"/>
              </a:rPr>
              <a:t>What do I want to do?</a:t>
            </a:r>
          </a:p>
        </p:txBody>
      </p:sp>
      <p:sp>
        <p:nvSpPr>
          <p:cNvPr id="43" name="TextBox 2"/>
          <p:cNvSpPr txBox="1">
            <a:spLocks noChangeArrowheads="1"/>
          </p:cNvSpPr>
          <p:nvPr/>
        </p:nvSpPr>
        <p:spPr bwMode="auto">
          <a:xfrm>
            <a:off x="6575711" y="3550522"/>
            <a:ext cx="628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rPr>
              <a:t>Yes</a:t>
            </a:r>
          </a:p>
        </p:txBody>
      </p:sp>
      <p:sp>
        <p:nvSpPr>
          <p:cNvPr id="44" name="TextBox 3"/>
          <p:cNvSpPr txBox="1">
            <a:spLocks noChangeArrowheads="1"/>
          </p:cNvSpPr>
          <p:nvPr/>
        </p:nvSpPr>
        <p:spPr bwMode="auto">
          <a:xfrm>
            <a:off x="3394361" y="3548935"/>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rPr>
              <a:t>No</a:t>
            </a:r>
          </a:p>
        </p:txBody>
      </p:sp>
      <p:sp>
        <p:nvSpPr>
          <p:cNvPr id="45" name="TextBox 4"/>
          <p:cNvSpPr txBox="1">
            <a:spLocks noChangeArrowheads="1"/>
          </p:cNvSpPr>
          <p:nvPr/>
        </p:nvSpPr>
        <p:spPr bwMode="auto">
          <a:xfrm>
            <a:off x="5143207" y="1572545"/>
            <a:ext cx="3183375" cy="147732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1200"/>
              </a:spcBef>
              <a:buFontTx/>
              <a:buNone/>
            </a:pPr>
            <a:r>
              <a:rPr lang="en-US" altLang="en-US" sz="1600" dirty="0">
                <a:latin typeface="Georgia" panose="02040502050405020303" pitchFamily="18" charset="0"/>
              </a:rPr>
              <a:t>From Cognitive Orientation to Daily Occupational Performance (CO-OP) (Polatajko et al.) </a:t>
            </a:r>
          </a:p>
          <a:p>
            <a:pPr algn="ctr">
              <a:spcBef>
                <a:spcPts val="1200"/>
              </a:spcBef>
              <a:buFontTx/>
              <a:buNone/>
            </a:pPr>
            <a:r>
              <a:rPr lang="en-US" altLang="en-US" sz="1600" i="1" dirty="0">
                <a:latin typeface="Georgia" panose="02040502050405020303" pitchFamily="18" charset="0"/>
              </a:rPr>
              <a:t>Slide compliments of Erin R. Foster, OTD, MSCI, OTR/L</a:t>
            </a:r>
          </a:p>
        </p:txBody>
      </p:sp>
    </p:spTree>
    <p:extLst>
      <p:ext uri="{BB962C8B-B14F-4D97-AF65-F5344CB8AC3E}">
        <p14:creationId xmlns:p14="http://schemas.microsoft.com/office/powerpoint/2010/main" val="1337265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8677" y="1347093"/>
            <a:ext cx="8145094" cy="3311993"/>
          </a:xfrm>
        </p:spPr>
        <p:txBody>
          <a:bodyPr/>
          <a:lstStyle/>
          <a:p>
            <a:pPr marL="571500" indent="-571500">
              <a:buFont typeface="Arial" charset="0"/>
              <a:buChar char="•"/>
            </a:pPr>
            <a:r>
              <a:rPr lang="en-US" sz="4400" b="1" i="0" dirty="0" smtClean="0">
                <a:latin typeface="+mn-lt"/>
              </a:rPr>
              <a:t>Everyone at the APDA</a:t>
            </a:r>
          </a:p>
          <a:p>
            <a:pPr marL="571500" indent="-571500">
              <a:buFont typeface="Arial" charset="0"/>
              <a:buChar char="•"/>
            </a:pPr>
            <a:r>
              <a:rPr lang="en-US" sz="4400" b="1" i="0" dirty="0" smtClean="0">
                <a:latin typeface="+mn-lt"/>
              </a:rPr>
              <a:t>All of you for attending and being willing and motivated to learn</a:t>
            </a:r>
          </a:p>
          <a:p>
            <a:endParaRPr lang="en-US" sz="4000" dirty="0">
              <a:latin typeface="+mn-lt"/>
            </a:endParaRPr>
          </a:p>
        </p:txBody>
      </p:sp>
      <p:sp>
        <p:nvSpPr>
          <p:cNvPr id="4" name="Title 3"/>
          <p:cNvSpPr>
            <a:spLocks noGrp="1"/>
          </p:cNvSpPr>
          <p:nvPr>
            <p:ph type="title"/>
          </p:nvPr>
        </p:nvSpPr>
        <p:spPr/>
        <p:txBody>
          <a:bodyPr>
            <a:normAutofit/>
          </a:bodyPr>
          <a:lstStyle/>
          <a:p>
            <a:r>
              <a:rPr lang="en-US" sz="6000" dirty="0" smtClean="0">
                <a:latin typeface="+mn-lt"/>
              </a:rPr>
              <a:t>Thank you</a:t>
            </a:r>
            <a:endParaRPr lang="en-US" sz="6000" dirty="0">
              <a:latin typeface="+mn-lt"/>
            </a:endParaRPr>
          </a:p>
        </p:txBody>
      </p:sp>
    </p:spTree>
    <p:extLst>
      <p:ext uri="{BB962C8B-B14F-4D97-AF65-F5344CB8AC3E}">
        <p14:creationId xmlns:p14="http://schemas.microsoft.com/office/powerpoint/2010/main" val="1889285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Who Freezes?</a:t>
            </a:r>
          </a:p>
        </p:txBody>
      </p:sp>
      <p:sp>
        <p:nvSpPr>
          <p:cNvPr id="2" name="TextBox 1"/>
          <p:cNvSpPr txBox="1"/>
          <p:nvPr/>
        </p:nvSpPr>
        <p:spPr>
          <a:xfrm>
            <a:off x="391885" y="1627825"/>
            <a:ext cx="7930182" cy="4062651"/>
          </a:xfrm>
          <a:prstGeom prst="rect">
            <a:avLst/>
          </a:prstGeom>
          <a:noFill/>
        </p:spPr>
        <p:txBody>
          <a:bodyPr wrap="square" rtlCol="0">
            <a:spAutoFit/>
          </a:bodyPr>
          <a:lstStyle/>
          <a:p>
            <a:pPr marL="457200" indent="-457200">
              <a:buFont typeface="Wingdings" panose="05000000000000000000" pitchFamily="2" charset="2"/>
              <a:buChar char="q"/>
            </a:pPr>
            <a:r>
              <a:rPr lang="en-US" sz="3600" dirty="0"/>
              <a:t>Approximately 26% of people with mild PD and 80% of those with severe PD are affected</a:t>
            </a:r>
          </a:p>
          <a:p>
            <a:endParaRPr lang="en-US" sz="3600" dirty="0"/>
          </a:p>
          <a:p>
            <a:pPr marL="457200" indent="-457200">
              <a:buFont typeface="Wingdings" panose="05000000000000000000" pitchFamily="2" charset="2"/>
              <a:buChar char="q"/>
            </a:pPr>
            <a:r>
              <a:rPr lang="en-US" sz="3600" dirty="0" smtClean="0"/>
              <a:t>FOG </a:t>
            </a:r>
            <a:r>
              <a:rPr lang="en-US" sz="3600" dirty="0"/>
              <a:t>is more common in later </a:t>
            </a:r>
            <a:r>
              <a:rPr lang="en-US" sz="3600" dirty="0" smtClean="0"/>
              <a:t>stages of PD</a:t>
            </a:r>
            <a:endParaRPr lang="en-US" sz="3600" dirty="0"/>
          </a:p>
          <a:p>
            <a:endParaRPr lang="en-US" sz="2400" dirty="0"/>
          </a:p>
          <a:p>
            <a:endParaRPr lang="en-US" dirty="0"/>
          </a:p>
        </p:txBody>
      </p:sp>
      <p:sp>
        <p:nvSpPr>
          <p:cNvPr id="6" name="Rectangle 5">
            <a:extLst>
              <a:ext uri="{FF2B5EF4-FFF2-40B4-BE49-F238E27FC236}">
                <a16:creationId xmlns:a16="http://schemas.microsoft.com/office/drawing/2014/main" xmlns="" id="{7169C129-282B-48EB-A956-92F1BD667763}"/>
              </a:ext>
            </a:extLst>
          </p:cNvPr>
          <p:cNvSpPr/>
          <p:nvPr/>
        </p:nvSpPr>
        <p:spPr>
          <a:xfrm>
            <a:off x="6527505" y="6198298"/>
            <a:ext cx="2247280" cy="369332"/>
          </a:xfrm>
          <a:prstGeom prst="rect">
            <a:avLst/>
          </a:prstGeom>
        </p:spPr>
        <p:txBody>
          <a:bodyPr wrap="none">
            <a:spAutoFit/>
          </a:bodyPr>
          <a:lstStyle/>
          <a:p>
            <a:r>
              <a:rPr lang="en-US" dirty="0"/>
              <a:t>(Peterson et al., 2016) </a:t>
            </a:r>
          </a:p>
        </p:txBody>
      </p:sp>
    </p:spTree>
    <p:extLst>
      <p:ext uri="{BB962C8B-B14F-4D97-AF65-F5344CB8AC3E}">
        <p14:creationId xmlns:p14="http://schemas.microsoft.com/office/powerpoint/2010/main" val="4104806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Where do they Freeze?</a:t>
            </a:r>
          </a:p>
        </p:txBody>
      </p:sp>
      <p:sp>
        <p:nvSpPr>
          <p:cNvPr id="2" name="TextBox 1"/>
          <p:cNvSpPr txBox="1"/>
          <p:nvPr/>
        </p:nvSpPr>
        <p:spPr>
          <a:xfrm>
            <a:off x="391884" y="1372793"/>
            <a:ext cx="4056825" cy="4801314"/>
          </a:xfrm>
          <a:prstGeom prst="rect">
            <a:avLst/>
          </a:prstGeom>
          <a:noFill/>
        </p:spPr>
        <p:txBody>
          <a:bodyPr wrap="square" rtlCol="0">
            <a:spAutoFit/>
          </a:bodyPr>
          <a:lstStyle/>
          <a:p>
            <a:pPr marL="457200" indent="-457200">
              <a:buFont typeface="Wingdings" panose="05000000000000000000" pitchFamily="2" charset="2"/>
              <a:buChar char="q"/>
            </a:pPr>
            <a:r>
              <a:rPr lang="en-US" sz="3200" dirty="0"/>
              <a:t>Most commonly experienced at home</a:t>
            </a:r>
          </a:p>
          <a:p>
            <a:endParaRPr lang="en-US" sz="3200" dirty="0"/>
          </a:p>
          <a:p>
            <a:pPr marL="457200" indent="-457200">
              <a:buFont typeface="Wingdings" panose="05000000000000000000" pitchFamily="2" charset="2"/>
              <a:buChar char="q"/>
            </a:pPr>
            <a:r>
              <a:rPr lang="en-US" sz="3200" dirty="0"/>
              <a:t>63% with turns, 23% initiating walking, 12% narrow spaces, 9% upon reaching destination</a:t>
            </a:r>
          </a:p>
          <a:p>
            <a:endParaRPr lang="en-US" dirty="0"/>
          </a:p>
        </p:txBody>
      </p:sp>
      <p:sp>
        <p:nvSpPr>
          <p:cNvPr id="3" name="Rectangle 2">
            <a:extLst>
              <a:ext uri="{FF2B5EF4-FFF2-40B4-BE49-F238E27FC236}">
                <a16:creationId xmlns:a16="http://schemas.microsoft.com/office/drawing/2014/main" xmlns="" id="{7169C129-282B-48EB-A956-92F1BD667763}"/>
              </a:ext>
            </a:extLst>
          </p:cNvPr>
          <p:cNvSpPr/>
          <p:nvPr/>
        </p:nvSpPr>
        <p:spPr>
          <a:xfrm>
            <a:off x="3916213" y="6341330"/>
            <a:ext cx="2230482" cy="369332"/>
          </a:xfrm>
          <a:prstGeom prst="rect">
            <a:avLst/>
          </a:prstGeom>
        </p:spPr>
        <p:txBody>
          <a:bodyPr wrap="none">
            <a:spAutoFit/>
          </a:bodyPr>
          <a:lstStyle/>
          <a:p>
            <a:r>
              <a:rPr lang="en-US" dirty="0"/>
              <a:t>(Mancini et al., 2016)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455" y="1372793"/>
            <a:ext cx="3574136" cy="23187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396" y="3914454"/>
            <a:ext cx="3650254" cy="2050979"/>
          </a:xfrm>
          <a:prstGeom prst="rect">
            <a:avLst/>
          </a:prstGeom>
        </p:spPr>
      </p:pic>
    </p:spTree>
    <p:extLst>
      <p:ext uri="{BB962C8B-B14F-4D97-AF65-F5344CB8AC3E}">
        <p14:creationId xmlns:p14="http://schemas.microsoft.com/office/powerpoint/2010/main" val="3325879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when do they freeze?</a:t>
            </a:r>
          </a:p>
        </p:txBody>
      </p:sp>
      <p:sp>
        <p:nvSpPr>
          <p:cNvPr id="2" name="TextBox 1"/>
          <p:cNvSpPr txBox="1"/>
          <p:nvPr/>
        </p:nvSpPr>
        <p:spPr>
          <a:xfrm>
            <a:off x="462222" y="1827460"/>
            <a:ext cx="4935397" cy="3816429"/>
          </a:xfrm>
          <a:prstGeom prst="rect">
            <a:avLst/>
          </a:prstGeom>
          <a:noFill/>
        </p:spPr>
        <p:txBody>
          <a:bodyPr wrap="square" rtlCol="0">
            <a:spAutoFit/>
          </a:bodyPr>
          <a:lstStyle/>
          <a:p>
            <a:pPr marL="285750" indent="-285750">
              <a:buFont typeface="Wingdings" panose="05000000000000000000" pitchFamily="2" charset="2"/>
              <a:buChar char="q"/>
            </a:pPr>
            <a:r>
              <a:rPr lang="en-US" sz="2800" dirty="0"/>
              <a:t> Decision conflict </a:t>
            </a:r>
          </a:p>
          <a:p>
            <a:pPr marL="285750" indent="-285750">
              <a:buFont typeface="Wingdings" panose="05000000000000000000" pitchFamily="2" charset="2"/>
              <a:buChar char="q"/>
            </a:pPr>
            <a:r>
              <a:rPr lang="en-US" sz="2800" dirty="0"/>
              <a:t> Anxiety</a:t>
            </a:r>
          </a:p>
          <a:p>
            <a:pPr marL="285750" indent="-285750">
              <a:buFont typeface="Wingdings" panose="05000000000000000000" pitchFamily="2" charset="2"/>
              <a:buChar char="q"/>
            </a:pPr>
            <a:r>
              <a:rPr lang="en-US" sz="2800" dirty="0"/>
              <a:t> Time pressure</a:t>
            </a:r>
          </a:p>
          <a:p>
            <a:pPr marL="285750" indent="-285750">
              <a:buFont typeface="Wingdings" panose="05000000000000000000" pitchFamily="2" charset="2"/>
              <a:buChar char="q"/>
            </a:pPr>
            <a:r>
              <a:rPr lang="en-US" sz="2800" dirty="0"/>
              <a:t> Visuospatial conflict</a:t>
            </a:r>
          </a:p>
          <a:p>
            <a:pPr marL="285750" indent="-285750">
              <a:buFont typeface="Wingdings" panose="05000000000000000000" pitchFamily="2" charset="2"/>
              <a:buChar char="q"/>
            </a:pPr>
            <a:r>
              <a:rPr lang="en-US" sz="2800" dirty="0"/>
              <a:t> Changing strategy</a:t>
            </a:r>
          </a:p>
          <a:p>
            <a:pPr marL="285750" indent="-285750">
              <a:buFont typeface="Wingdings" panose="05000000000000000000" pitchFamily="2" charset="2"/>
              <a:buChar char="q"/>
            </a:pPr>
            <a:r>
              <a:rPr lang="en-US" sz="2800" dirty="0"/>
              <a:t> Shifting focus between tasks</a:t>
            </a:r>
          </a:p>
          <a:p>
            <a:pPr marL="285750" indent="-285750">
              <a:buFont typeface="Wingdings" panose="05000000000000000000" pitchFamily="2" charset="2"/>
              <a:buChar char="q"/>
            </a:pPr>
            <a:r>
              <a:rPr lang="en-US" sz="2800" dirty="0"/>
              <a:t> Inhibiting information</a:t>
            </a:r>
          </a:p>
          <a:p>
            <a:pPr marL="285750" indent="-285750">
              <a:buFont typeface="Wingdings" panose="05000000000000000000" pitchFamily="2" charset="2"/>
              <a:buChar char="q"/>
            </a:pPr>
            <a:r>
              <a:rPr lang="en-US" sz="2800" dirty="0"/>
              <a:t> Complex task</a:t>
            </a:r>
          </a:p>
          <a:p>
            <a:endParaRPr lang="en-US" dirty="0"/>
          </a:p>
        </p:txBody>
      </p:sp>
      <p:sp>
        <p:nvSpPr>
          <p:cNvPr id="5" name="Right Arrow 3"/>
          <p:cNvSpPr/>
          <p:nvPr/>
        </p:nvSpPr>
        <p:spPr>
          <a:xfrm>
            <a:off x="4750572" y="1734442"/>
            <a:ext cx="1549056" cy="5099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rved Down Arrow 4"/>
          <p:cNvSpPr/>
          <p:nvPr/>
        </p:nvSpPr>
        <p:spPr>
          <a:xfrm>
            <a:off x="6100009" y="3692008"/>
            <a:ext cx="1549056" cy="124122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5"/>
          <p:cNvSpPr/>
          <p:nvPr/>
        </p:nvSpPr>
        <p:spPr>
          <a:xfrm>
            <a:off x="5657411" y="5404700"/>
            <a:ext cx="1731864" cy="125084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Up Arrow 6"/>
          <p:cNvSpPr/>
          <p:nvPr/>
        </p:nvSpPr>
        <p:spPr>
          <a:xfrm>
            <a:off x="6379038" y="2595108"/>
            <a:ext cx="1327762" cy="81786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7"/>
          <p:cNvSpPr/>
          <p:nvPr/>
        </p:nvSpPr>
        <p:spPr>
          <a:xfrm>
            <a:off x="6586992" y="1274202"/>
            <a:ext cx="846689" cy="11065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Right Arrow 8"/>
          <p:cNvSpPr/>
          <p:nvPr/>
        </p:nvSpPr>
        <p:spPr>
          <a:xfrm>
            <a:off x="7649065" y="5154531"/>
            <a:ext cx="1231547" cy="78899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Callout 9"/>
          <p:cNvSpPr/>
          <p:nvPr/>
        </p:nvSpPr>
        <p:spPr>
          <a:xfrm>
            <a:off x="4714516" y="2474531"/>
            <a:ext cx="1202685" cy="1241224"/>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urved Left Arrow 10"/>
          <p:cNvSpPr/>
          <p:nvPr/>
        </p:nvSpPr>
        <p:spPr>
          <a:xfrm>
            <a:off x="4714516" y="4692681"/>
            <a:ext cx="1241169" cy="88521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Up Arrow 11"/>
          <p:cNvSpPr/>
          <p:nvPr/>
        </p:nvSpPr>
        <p:spPr>
          <a:xfrm>
            <a:off x="7649065" y="3412970"/>
            <a:ext cx="1231547" cy="1241223"/>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Left Arrow Callout 12"/>
          <p:cNvSpPr/>
          <p:nvPr/>
        </p:nvSpPr>
        <p:spPr>
          <a:xfrm>
            <a:off x="7721045" y="1560757"/>
            <a:ext cx="1275025" cy="1664586"/>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714516" y="2772810"/>
            <a:ext cx="779347" cy="646331"/>
          </a:xfrm>
          <a:prstGeom prst="rect">
            <a:avLst/>
          </a:prstGeom>
          <a:noFill/>
        </p:spPr>
        <p:txBody>
          <a:bodyPr wrap="square" rtlCol="0">
            <a:spAutoFit/>
          </a:bodyPr>
          <a:lstStyle/>
          <a:p>
            <a:pPr algn="ctr"/>
            <a:r>
              <a:rPr lang="en-US" dirty="0"/>
              <a:t>Go LEFT!</a:t>
            </a:r>
          </a:p>
        </p:txBody>
      </p:sp>
      <p:sp>
        <p:nvSpPr>
          <p:cNvPr id="16" name="TextBox 15"/>
          <p:cNvSpPr txBox="1"/>
          <p:nvPr/>
        </p:nvSpPr>
        <p:spPr>
          <a:xfrm>
            <a:off x="8168621" y="2037040"/>
            <a:ext cx="894795" cy="646331"/>
          </a:xfrm>
          <a:prstGeom prst="rect">
            <a:avLst/>
          </a:prstGeom>
          <a:noFill/>
        </p:spPr>
        <p:txBody>
          <a:bodyPr wrap="square" rtlCol="0">
            <a:spAutoFit/>
          </a:bodyPr>
          <a:lstStyle/>
          <a:p>
            <a:pPr algn="ctr"/>
            <a:r>
              <a:rPr lang="en-US" dirty="0"/>
              <a:t>Go RIGHT!</a:t>
            </a:r>
          </a:p>
        </p:txBody>
      </p:sp>
    </p:spTree>
    <p:extLst>
      <p:ext uri="{BB962C8B-B14F-4D97-AF65-F5344CB8AC3E}">
        <p14:creationId xmlns:p14="http://schemas.microsoft.com/office/powerpoint/2010/main" val="1055126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err="1" smtClean="0"/>
              <a:t>WhEN</a:t>
            </a:r>
            <a:r>
              <a:rPr lang="en-US" sz="4000" dirty="0" smtClean="0"/>
              <a:t> </a:t>
            </a:r>
            <a:r>
              <a:rPr lang="en-US" sz="4000" dirty="0"/>
              <a:t>do people with PD freeze?</a:t>
            </a:r>
          </a:p>
        </p:txBody>
      </p:sp>
      <p:sp>
        <p:nvSpPr>
          <p:cNvPr id="2" name="TextBox 1">
            <a:extLst>
              <a:ext uri="{FF2B5EF4-FFF2-40B4-BE49-F238E27FC236}">
                <a16:creationId xmlns:a16="http://schemas.microsoft.com/office/drawing/2014/main" xmlns="" id="{CEBCCC36-FC6B-40D8-BF8D-C9DEE483689F}"/>
              </a:ext>
            </a:extLst>
          </p:cNvPr>
          <p:cNvSpPr txBox="1"/>
          <p:nvPr/>
        </p:nvSpPr>
        <p:spPr>
          <a:xfrm>
            <a:off x="6082022" y="6101083"/>
            <a:ext cx="2585989" cy="369332"/>
          </a:xfrm>
          <a:prstGeom prst="rect">
            <a:avLst/>
          </a:prstGeom>
          <a:noFill/>
        </p:spPr>
        <p:txBody>
          <a:bodyPr wrap="square" rtlCol="0">
            <a:spAutoFit/>
          </a:bodyPr>
          <a:lstStyle/>
          <a:p>
            <a:r>
              <a:rPr lang="en-US" dirty="0"/>
              <a:t>(Georgiades et al., 2016) </a:t>
            </a:r>
          </a:p>
        </p:txBody>
      </p:sp>
      <p:pic>
        <p:nvPicPr>
          <p:cNvPr id="8" name="Picture 7">
            <a:extLst>
              <a:ext uri="{FF2B5EF4-FFF2-40B4-BE49-F238E27FC236}">
                <a16:creationId xmlns:a16="http://schemas.microsoft.com/office/drawing/2014/main" xmlns="" id="{E7D976B4-D3A5-4B8D-BD7D-11BEFBC1158C}"/>
              </a:ext>
            </a:extLst>
          </p:cNvPr>
          <p:cNvPicPr>
            <a:picLocks noChangeAspect="1"/>
          </p:cNvPicPr>
          <p:nvPr/>
        </p:nvPicPr>
        <p:blipFill>
          <a:blip r:embed="rId3"/>
          <a:stretch>
            <a:fillRect/>
          </a:stretch>
        </p:blipFill>
        <p:spPr>
          <a:xfrm>
            <a:off x="1692451" y="1326005"/>
            <a:ext cx="5272075" cy="4591319"/>
          </a:xfrm>
          <a:prstGeom prst="rect">
            <a:avLst/>
          </a:prstGeom>
        </p:spPr>
      </p:pic>
    </p:spTree>
    <p:extLst>
      <p:ext uri="{BB962C8B-B14F-4D97-AF65-F5344CB8AC3E}">
        <p14:creationId xmlns:p14="http://schemas.microsoft.com/office/powerpoint/2010/main" val="2513533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Why do people with PD freeze?</a:t>
            </a:r>
          </a:p>
        </p:txBody>
      </p:sp>
      <p:sp>
        <p:nvSpPr>
          <p:cNvPr id="7" name="TextBox 6"/>
          <p:cNvSpPr txBox="1"/>
          <p:nvPr/>
        </p:nvSpPr>
        <p:spPr>
          <a:xfrm>
            <a:off x="359596" y="1458930"/>
            <a:ext cx="8291244" cy="4708981"/>
          </a:xfrm>
          <a:prstGeom prst="rect">
            <a:avLst/>
          </a:prstGeom>
          <a:noFill/>
        </p:spPr>
        <p:txBody>
          <a:bodyPr wrap="square" rtlCol="0">
            <a:spAutoFit/>
          </a:bodyPr>
          <a:lstStyle/>
          <a:p>
            <a:pPr marL="342900" indent="-342900">
              <a:buFont typeface="Wingdings" panose="05000000000000000000" pitchFamily="2" charset="2"/>
              <a:buChar char="q"/>
            </a:pPr>
            <a:r>
              <a:rPr lang="en-US" sz="2400" dirty="0"/>
              <a:t>Cause is poorly understood, multiple areas of the brain involved</a:t>
            </a:r>
          </a:p>
          <a:p>
            <a:endParaRPr lang="en-US" dirty="0"/>
          </a:p>
          <a:p>
            <a:pPr marL="342900" indent="-342900">
              <a:buFont typeface="Wingdings" panose="05000000000000000000" pitchFamily="2" charset="2"/>
              <a:buChar char="q"/>
            </a:pPr>
            <a:r>
              <a:rPr lang="en-US" sz="2400" dirty="0"/>
              <a:t>Hypotheses: </a:t>
            </a:r>
          </a:p>
          <a:p>
            <a:pPr marL="800100" lvl="1" indent="-342900">
              <a:buFont typeface="Wingdings" panose="05000000000000000000" pitchFamily="2" charset="2"/>
              <a:buChar char="§"/>
            </a:pPr>
            <a:r>
              <a:rPr lang="en-US" sz="2400" dirty="0"/>
              <a:t>Difficulty coordinating smooth left/right stepping</a:t>
            </a:r>
          </a:p>
          <a:p>
            <a:pPr marL="800100" lvl="1" indent="-342900">
              <a:buFont typeface="Wingdings" panose="05000000000000000000" pitchFamily="2" charset="2"/>
              <a:buChar char="§"/>
            </a:pPr>
            <a:r>
              <a:rPr lang="en-US" sz="2400" dirty="0"/>
              <a:t>Loss of automatic movement</a:t>
            </a:r>
          </a:p>
          <a:p>
            <a:pPr marL="800100" lvl="1" indent="-342900">
              <a:buFont typeface="Wingdings" panose="05000000000000000000" pitchFamily="2" charset="2"/>
              <a:buChar char="§"/>
            </a:pPr>
            <a:r>
              <a:rPr lang="en-US" sz="2400" dirty="0"/>
              <a:t>Difficulty maintaining balance and generating steps at the same time</a:t>
            </a:r>
          </a:p>
          <a:p>
            <a:pPr marL="800100" lvl="1" indent="-342900">
              <a:buFont typeface="Wingdings" panose="05000000000000000000" pitchFamily="2" charset="2"/>
              <a:buChar char="§"/>
            </a:pPr>
            <a:r>
              <a:rPr lang="en-US" sz="2400" dirty="0"/>
              <a:t>Difficulty processing information about the environment and generating steps at the same time</a:t>
            </a:r>
          </a:p>
          <a:p>
            <a:pPr marL="800100" lvl="1" indent="-342900">
              <a:buFont typeface="Wingdings" panose="05000000000000000000" pitchFamily="2" charset="2"/>
              <a:buChar char="§"/>
            </a:pPr>
            <a:r>
              <a:rPr lang="en-US" sz="2400" dirty="0"/>
              <a:t>Impaired eye movements and visual perception of environment</a:t>
            </a:r>
          </a:p>
          <a:p>
            <a:endParaRPr lang="en-US" dirty="0"/>
          </a:p>
        </p:txBody>
      </p:sp>
    </p:spTree>
    <p:extLst>
      <p:ext uri="{BB962C8B-B14F-4D97-AF65-F5344CB8AC3E}">
        <p14:creationId xmlns:p14="http://schemas.microsoft.com/office/powerpoint/2010/main" val="3000125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Pathophysiology </a:t>
            </a:r>
            <a:endParaRPr lang="en-US" sz="3600" dirty="0"/>
          </a:p>
        </p:txBody>
      </p:sp>
      <p:pic>
        <p:nvPicPr>
          <p:cNvPr id="7" name="Picture Placeholder 6"/>
          <p:cNvPicPr>
            <a:picLocks noGrp="1" noChangeAspect="1"/>
          </p:cNvPicPr>
          <p:nvPr>
            <p:ph type="pic" sz="quarter" idx="13"/>
          </p:nvPr>
        </p:nvPicPr>
        <p:blipFill>
          <a:blip r:embed="rId3"/>
          <a:srcRect t="4792" b="4792"/>
          <a:stretch>
            <a:fillRect/>
          </a:stretch>
        </p:blipFill>
        <p:spPr>
          <a:xfrm>
            <a:off x="2184400" y="1143001"/>
            <a:ext cx="5754914" cy="5203347"/>
          </a:xfrm>
          <a:prstGeom prst="rect">
            <a:avLst/>
          </a:prstGeom>
        </p:spPr>
      </p:pic>
      <p:sp>
        <p:nvSpPr>
          <p:cNvPr id="13" name="Oval 12"/>
          <p:cNvSpPr/>
          <p:nvPr/>
        </p:nvSpPr>
        <p:spPr>
          <a:xfrm>
            <a:off x="4871357" y="3701144"/>
            <a:ext cx="339272"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184400" y="3813630"/>
            <a:ext cx="6146800" cy="798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47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APDA-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PDA PowerPoint Template [Read-Only]" id="{94897B61-2A92-465D-8928-B77576C271E2}" vid="{614269BB-44D0-4C6E-A509-58D89F677F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529631EC7AC46A4C1B025A4FF0E47" ma:contentTypeVersion="5" ma:contentTypeDescription="Create a new document." ma:contentTypeScope="" ma:versionID="0b9e4644865230a3aaefbc581fb8536a">
  <xsd:schema xmlns:xsd="http://www.w3.org/2001/XMLSchema" xmlns:xs="http://www.w3.org/2001/XMLSchema" xmlns:p="http://schemas.microsoft.com/office/2006/metadata/properties" xmlns:ns2="645f453b-f7de-4d03-9d5f-e5d2b89b997d" xmlns:ns3="c6d5668f-2a0a-4538-bd0c-bc43ea10781c" targetNamespace="http://schemas.microsoft.com/office/2006/metadata/properties" ma:root="true" ma:fieldsID="c0ba3856d7a29d4e7c767eec4506b5f0" ns2:_="" ns3:_="">
    <xsd:import namespace="645f453b-f7de-4d03-9d5f-e5d2b89b997d"/>
    <xsd:import namespace="c6d5668f-2a0a-4538-bd0c-bc43ea10781c"/>
    <xsd:element name="properties">
      <xsd:complexType>
        <xsd:sequence>
          <xsd:element name="documentManagement">
            <xsd:complexType>
              <xsd:all>
                <xsd:element ref="ns2:Date" minOccurs="0"/>
                <xsd:element ref="ns2:Offic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f453b-f7de-4d03-9d5f-e5d2b89b997d" elementFormDefault="qualified">
    <xsd:import namespace="http://schemas.microsoft.com/office/2006/documentManagement/types"/>
    <xsd:import namespace="http://schemas.microsoft.com/office/infopath/2007/PartnerControls"/>
    <xsd:element name="Date" ma:index="8" nillable="true" ma:displayName="Date" ma:format="DateOnly" ma:internalName="Date">
      <xsd:simpleType>
        <xsd:restriction base="dms:DateTime"/>
      </xsd:simpleType>
    </xsd:element>
    <xsd:element name="Office" ma:index="9" nillable="true" ma:displayName="Office"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d5668f-2a0a-4538-bd0c-bc43ea10781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ffice xmlns="645f453b-f7de-4d03-9d5f-e5d2b89b997d" xsi:nil="true"/>
    <Date xmlns="645f453b-f7de-4d03-9d5f-e5d2b89b997d">2017-02-23T05:00:00+00:00</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DA3BD5-A3E1-4641-989E-B1D338ABD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f453b-f7de-4d03-9d5f-e5d2b89b997d"/>
    <ds:schemaRef ds:uri="c6d5668f-2a0a-4538-bd0c-bc43ea107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EF15B2-765C-4F89-B970-75A9EAC3515F}">
  <ds:schemaRefs>
    <ds:schemaRef ds:uri="c6d5668f-2a0a-4538-bd0c-bc43ea10781c"/>
    <ds:schemaRef ds:uri="http://purl.org/dc/elements/1.1/"/>
    <ds:schemaRef ds:uri="http://schemas.microsoft.com/office/2006/metadata/properties"/>
    <ds:schemaRef ds:uri="http://schemas.microsoft.com/office/2006/documentManagement/types"/>
    <ds:schemaRef ds:uri="http://purl.org/dc/terms/"/>
    <ds:schemaRef ds:uri="645f453b-f7de-4d03-9d5f-e5d2b89b997d"/>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9919AB-3145-4CD1-B31C-629DC7A8DB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10806</TotalTime>
  <Words>3648</Words>
  <Application>Microsoft Macintosh PowerPoint</Application>
  <PresentationFormat>On-screen Show (4:3)</PresentationFormat>
  <Paragraphs>378</Paragraphs>
  <Slides>38</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Arial Rounded MT Bold</vt:lpstr>
      <vt:lpstr>Arial Unicode MS</vt:lpstr>
      <vt:lpstr>Calibri</vt:lpstr>
      <vt:lpstr>Calibri Light</vt:lpstr>
      <vt:lpstr>Georgia</vt:lpstr>
      <vt:lpstr>Mangal</vt:lpstr>
      <vt:lpstr>Montserrat</vt:lpstr>
      <vt:lpstr>Montserrat Light</vt:lpstr>
      <vt:lpstr>ＭＳ Ｐゴシック</vt:lpstr>
      <vt:lpstr>Source Sans Pro</vt:lpstr>
      <vt:lpstr>Source Sans Pro Semibold</vt:lpstr>
      <vt:lpstr>Wingdings</vt:lpstr>
      <vt:lpstr>Arial</vt:lpstr>
      <vt:lpstr>APDA-final</vt:lpstr>
      <vt:lpstr>Unfreeze your gait: tips and tricks for home</vt:lpstr>
      <vt:lpstr>Goals of this presentation</vt:lpstr>
      <vt:lpstr>What is freezing of gait (fog)?</vt:lpstr>
      <vt:lpstr>Who Freezes?</vt:lpstr>
      <vt:lpstr>Where do they Freeze?</vt:lpstr>
      <vt:lpstr>when do they freeze?</vt:lpstr>
      <vt:lpstr>WhEN do people with PD freeze?</vt:lpstr>
      <vt:lpstr>Why do people with PD freeze?</vt:lpstr>
      <vt:lpstr>Pathophysiology </vt:lpstr>
      <vt:lpstr>Pathophysiology </vt:lpstr>
      <vt:lpstr>Fall risk with freezing</vt:lpstr>
      <vt:lpstr>Medical treatments</vt:lpstr>
      <vt:lpstr>VISUAL CUING</vt:lpstr>
      <vt:lpstr>Visual Cuing Techniques</vt:lpstr>
      <vt:lpstr>Clock Turn Strategy</vt:lpstr>
      <vt:lpstr>Anticipating steps to target</vt:lpstr>
      <vt:lpstr>Ladder walking / tape lines </vt:lpstr>
      <vt:lpstr>Assistive Devices</vt:lpstr>
      <vt:lpstr>Assistive devices</vt:lpstr>
      <vt:lpstr>AUDITORY CUING</vt:lpstr>
      <vt:lpstr>AUDITORY  Cuing TECHNIQUES</vt:lpstr>
      <vt:lpstr>Metronome</vt:lpstr>
      <vt:lpstr>Music</vt:lpstr>
      <vt:lpstr>Music</vt:lpstr>
      <vt:lpstr>MUSIC</vt:lpstr>
      <vt:lpstr>Countdown 3-2-1-go</vt:lpstr>
      <vt:lpstr>Singing</vt:lpstr>
      <vt:lpstr>Walking with a Partner</vt:lpstr>
      <vt:lpstr>Weight Shifting</vt:lpstr>
      <vt:lpstr>Gait and thinking are connected</vt:lpstr>
      <vt:lpstr>attention</vt:lpstr>
      <vt:lpstr>Divided attention</vt:lpstr>
      <vt:lpstr>switching attention</vt:lpstr>
      <vt:lpstr>selective attention</vt:lpstr>
      <vt:lpstr>Sustained attention</vt:lpstr>
      <vt:lpstr>How do people learn?</vt:lpstr>
      <vt:lpstr>Goal -&gt; plan -&gt; do -&gt; check</vt:lpstr>
      <vt:lpstr>Thank you</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 Sherer</dc:creator>
  <cp:lastModifiedBy>Rachel Lehman</cp:lastModifiedBy>
  <cp:revision>171</cp:revision>
  <cp:lastPrinted>2018-10-16T16:12:18Z</cp:lastPrinted>
  <dcterms:created xsi:type="dcterms:W3CDTF">2017-02-04T17:50:52Z</dcterms:created>
  <dcterms:modified xsi:type="dcterms:W3CDTF">2021-04-16T11:56:58Z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0x010100B81529631EC7AC46A4C1B025A4FF0E47</vt:lpwstr>
  </property>
</Properties>
</file>