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57" r:id="rId3"/>
    <p:sldId id="258" r:id="rId4"/>
    <p:sldId id="269" r:id="rId5"/>
    <p:sldId id="270" r:id="rId6"/>
    <p:sldId id="259" r:id="rId7"/>
    <p:sldId id="260" r:id="rId8"/>
    <p:sldId id="262" r:id="rId9"/>
    <p:sldId id="261" r:id="rId10"/>
    <p:sldId id="263" r:id="rId11"/>
    <p:sldId id="267" r:id="rId12"/>
    <p:sldId id="268" r:id="rId13"/>
    <p:sldId id="266" r:id="rId14"/>
    <p:sldId id="264" r:id="rId15"/>
    <p:sldId id="265" r:id="rId16"/>
    <p:sldId id="271" r:id="rId17"/>
    <p:sldId id="272" r:id="rId18"/>
    <p:sldId id="275" r:id="rId19"/>
    <p:sldId id="278" r:id="rId20"/>
    <p:sldId id="284" r:id="rId21"/>
    <p:sldId id="273" r:id="rId22"/>
    <p:sldId id="279" r:id="rId23"/>
    <p:sldId id="276" r:id="rId24"/>
    <p:sldId id="281" r:id="rId25"/>
    <p:sldId id="282" r:id="rId26"/>
    <p:sldId id="280" r:id="rId27"/>
    <p:sldId id="283"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6416" autoAdjust="0"/>
  </p:normalViewPr>
  <p:slideViewPr>
    <p:cSldViewPr snapToGrid="0">
      <p:cViewPr varScale="1">
        <p:scale>
          <a:sx n="110" d="100"/>
          <a:sy n="110" d="100"/>
        </p:scale>
        <p:origin x="55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442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881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388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709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6534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44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90283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42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921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73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2793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366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025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61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4748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8/5/2019</a:t>
            </a:fld>
            <a:endParaRPr lang="en-US" dirty="0"/>
          </a:p>
        </p:txBody>
      </p:sp>
    </p:spTree>
    <p:extLst>
      <p:ext uri="{BB962C8B-B14F-4D97-AF65-F5344CB8AC3E}">
        <p14:creationId xmlns:p14="http://schemas.microsoft.com/office/powerpoint/2010/main" val="3465317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7760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223336"/>
          </a:xfrm>
        </p:spPr>
        <p:txBody>
          <a:bodyPr/>
          <a:lstStyle/>
          <a:p>
            <a:r>
              <a:rPr lang="en-US" dirty="0" err="1"/>
              <a:t>Poopin</a:t>
            </a:r>
            <a:r>
              <a:rPr lang="en-US" dirty="0"/>
              <a:t>’ N </a:t>
            </a:r>
            <a:r>
              <a:rPr lang="en-US" dirty="0" err="1"/>
              <a:t>Peein</a:t>
            </a:r>
            <a:r>
              <a:rPr lang="en-US" dirty="0"/>
              <a:t>’ in PD:</a:t>
            </a:r>
            <a:br>
              <a:rPr lang="en-US" dirty="0"/>
            </a:br>
            <a:r>
              <a:rPr lang="en-US" dirty="0"/>
              <a:t>Can’t Go At All, </a:t>
            </a:r>
            <a:r>
              <a:rPr lang="en-US" dirty="0" err="1"/>
              <a:t>Gotta</a:t>
            </a:r>
            <a:r>
              <a:rPr lang="en-US" dirty="0"/>
              <a:t> Go Right NOW!</a:t>
            </a:r>
          </a:p>
        </p:txBody>
      </p:sp>
      <p:sp>
        <p:nvSpPr>
          <p:cNvPr id="3" name="Subtitle 2"/>
          <p:cNvSpPr>
            <a:spLocks noGrp="1"/>
          </p:cNvSpPr>
          <p:nvPr>
            <p:ph type="subTitle" idx="1"/>
          </p:nvPr>
        </p:nvSpPr>
        <p:spPr>
          <a:xfrm>
            <a:off x="1507067" y="4050833"/>
            <a:ext cx="7766936" cy="1682702"/>
          </a:xfrm>
        </p:spPr>
        <p:txBody>
          <a:bodyPr>
            <a:noAutofit/>
          </a:bodyPr>
          <a:lstStyle/>
          <a:p>
            <a:r>
              <a:rPr lang="en-US" sz="3200" dirty="0">
                <a:solidFill>
                  <a:schemeClr val="tx1"/>
                </a:solidFill>
              </a:rPr>
              <a:t>Johanna Hartlein, APRN</a:t>
            </a:r>
          </a:p>
          <a:p>
            <a:r>
              <a:rPr lang="en-US" sz="3200" dirty="0">
                <a:solidFill>
                  <a:schemeClr val="tx1"/>
                </a:solidFill>
              </a:rPr>
              <a:t>Washington University School of Medicine</a:t>
            </a:r>
          </a:p>
          <a:p>
            <a:r>
              <a:rPr lang="en-US" sz="3200" dirty="0">
                <a:solidFill>
                  <a:schemeClr val="tx1"/>
                </a:solidFill>
              </a:rPr>
              <a:t>Department of Neurology, Movement Disorders Section</a:t>
            </a:r>
          </a:p>
        </p:txBody>
      </p:sp>
      <p:pic>
        <p:nvPicPr>
          <p:cNvPr id="4" name="Picture 3"/>
          <p:cNvPicPr>
            <a:picLocks noChangeAspect="1"/>
          </p:cNvPicPr>
          <p:nvPr/>
        </p:nvPicPr>
        <p:blipFill>
          <a:blip r:embed="rId2"/>
          <a:stretch>
            <a:fillRect/>
          </a:stretch>
        </p:blipFill>
        <p:spPr>
          <a:xfrm>
            <a:off x="223429" y="5435237"/>
            <a:ext cx="1695450" cy="1143000"/>
          </a:xfrm>
          <a:prstGeom prst="rect">
            <a:avLst/>
          </a:prstGeom>
        </p:spPr>
      </p:pic>
    </p:spTree>
    <p:extLst>
      <p:ext uri="{BB962C8B-B14F-4D97-AF65-F5344CB8AC3E}">
        <p14:creationId xmlns:p14="http://schemas.microsoft.com/office/powerpoint/2010/main" val="296053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509"/>
            <a:ext cx="8596668" cy="1027611"/>
          </a:xfrm>
        </p:spPr>
        <p:txBody>
          <a:bodyPr>
            <a:normAutofit fontScale="90000"/>
          </a:bodyPr>
          <a:lstStyle/>
          <a:p>
            <a:r>
              <a:rPr lang="en-US" dirty="0"/>
              <a:t>Meds for overactive bladder (urgency, frequency, incontinence, </a:t>
            </a:r>
            <a:r>
              <a:rPr lang="en-US" dirty="0" err="1"/>
              <a:t>nocturia</a:t>
            </a:r>
            <a:r>
              <a:rPr lang="en-US" dirty="0"/>
              <a:t>)</a:t>
            </a:r>
          </a:p>
        </p:txBody>
      </p:sp>
      <p:sp>
        <p:nvSpPr>
          <p:cNvPr id="3" name="Content Placeholder 2"/>
          <p:cNvSpPr>
            <a:spLocks noGrp="1"/>
          </p:cNvSpPr>
          <p:nvPr>
            <p:ph idx="1"/>
          </p:nvPr>
        </p:nvSpPr>
        <p:spPr>
          <a:xfrm>
            <a:off x="214185" y="1741714"/>
            <a:ext cx="10008972" cy="4988600"/>
          </a:xfrm>
        </p:spPr>
        <p:txBody>
          <a:bodyPr>
            <a:normAutofit/>
          </a:bodyPr>
          <a:lstStyle/>
          <a:p>
            <a:r>
              <a:rPr lang="en-US" sz="2400" dirty="0"/>
              <a:t>Anticholinergic medicines</a:t>
            </a:r>
          </a:p>
          <a:p>
            <a:pPr lvl="1"/>
            <a:r>
              <a:rPr lang="en-US" sz="2000" dirty="0" err="1"/>
              <a:t>Tolterodine</a:t>
            </a:r>
            <a:r>
              <a:rPr lang="en-US" sz="2000" dirty="0"/>
              <a:t> (Detrol), </a:t>
            </a:r>
            <a:r>
              <a:rPr lang="en-US" sz="2000" dirty="0" err="1"/>
              <a:t>Trospium</a:t>
            </a:r>
            <a:r>
              <a:rPr lang="en-US" sz="2000" dirty="0"/>
              <a:t>, Oxybutynin (Ditropan, </a:t>
            </a:r>
            <a:r>
              <a:rPr lang="en-US" sz="2000" dirty="0" err="1"/>
              <a:t>Oxytrol</a:t>
            </a:r>
            <a:r>
              <a:rPr lang="en-US" sz="2000" dirty="0"/>
              <a:t>), </a:t>
            </a:r>
            <a:r>
              <a:rPr lang="en-US" sz="2000" dirty="0" err="1"/>
              <a:t>Fesoterodine</a:t>
            </a:r>
            <a:r>
              <a:rPr lang="en-US" sz="2000" dirty="0"/>
              <a:t> (</a:t>
            </a:r>
            <a:r>
              <a:rPr lang="en-US" sz="2000" dirty="0" err="1"/>
              <a:t>Toviaz</a:t>
            </a:r>
            <a:r>
              <a:rPr lang="en-US" sz="2000" dirty="0"/>
              <a:t>), </a:t>
            </a:r>
            <a:r>
              <a:rPr lang="en-US" sz="2000" dirty="0" err="1"/>
              <a:t>Darifenacin</a:t>
            </a:r>
            <a:r>
              <a:rPr lang="en-US" sz="2000" dirty="0"/>
              <a:t> (</a:t>
            </a:r>
            <a:r>
              <a:rPr lang="en-US" sz="2000" dirty="0" err="1"/>
              <a:t>Enablex</a:t>
            </a:r>
            <a:r>
              <a:rPr lang="en-US" sz="2000" dirty="0"/>
              <a:t>), </a:t>
            </a:r>
            <a:r>
              <a:rPr lang="en-US" sz="2000" dirty="0" err="1"/>
              <a:t>Solifenacin</a:t>
            </a:r>
            <a:r>
              <a:rPr lang="en-US" sz="2000" dirty="0"/>
              <a:t> (</a:t>
            </a:r>
            <a:r>
              <a:rPr lang="en-US" sz="2000" dirty="0" err="1"/>
              <a:t>Vesicare</a:t>
            </a:r>
            <a:r>
              <a:rPr lang="en-US" sz="2000" dirty="0"/>
              <a:t>)</a:t>
            </a:r>
          </a:p>
          <a:p>
            <a:pPr lvl="2"/>
            <a:r>
              <a:rPr lang="en-US" sz="1800" dirty="0"/>
              <a:t>UH OH!!!!  THESE CAN ALL CAUSE OR WORSEN CONFUSION AND/OR HALLUCINATIONS, WORSEN CONSTIPATION, WORSEN DRY MOUTH AND CAN CAUSE SLEEPINESS</a:t>
            </a:r>
          </a:p>
          <a:p>
            <a:pPr lvl="2"/>
            <a:r>
              <a:rPr lang="en-US" sz="1800" dirty="0"/>
              <a:t>We generally use </a:t>
            </a:r>
            <a:r>
              <a:rPr lang="en-US" sz="1800" dirty="0" err="1"/>
              <a:t>Trospium</a:t>
            </a:r>
            <a:r>
              <a:rPr lang="en-US" sz="1800" dirty="0"/>
              <a:t> as the safest of these drugs as it has minimal Blood-Brain barrier penetration</a:t>
            </a:r>
          </a:p>
          <a:p>
            <a:pPr lvl="1"/>
            <a:r>
              <a:rPr lang="en-US" sz="2000" dirty="0" err="1"/>
              <a:t>Myrbetriq</a:t>
            </a:r>
            <a:endParaRPr lang="en-US" sz="2000" dirty="0"/>
          </a:p>
          <a:p>
            <a:pPr lvl="2"/>
            <a:r>
              <a:rPr lang="en-US" sz="1800" dirty="0"/>
              <a:t>Different kind of drug, we don’t think it worsens confusion, hallucinations, sleepiness</a:t>
            </a:r>
          </a:p>
          <a:p>
            <a:pPr lvl="2"/>
            <a:r>
              <a:rPr lang="en-US" sz="1800" dirty="0"/>
              <a:t>Expensive</a:t>
            </a:r>
          </a:p>
          <a:p>
            <a:pPr lvl="2"/>
            <a:r>
              <a:rPr lang="en-US" sz="1800" dirty="0"/>
              <a:t>Can raise blood pressure (a good thing in some of our patients)</a:t>
            </a:r>
          </a:p>
          <a:p>
            <a:endParaRPr lang="en-US" dirty="0"/>
          </a:p>
        </p:txBody>
      </p:sp>
      <p:pic>
        <p:nvPicPr>
          <p:cNvPr id="4" name="Picture 3"/>
          <p:cNvPicPr>
            <a:picLocks noChangeAspect="1"/>
          </p:cNvPicPr>
          <p:nvPr/>
        </p:nvPicPr>
        <p:blipFill>
          <a:blip r:embed="rId2"/>
          <a:stretch>
            <a:fillRect/>
          </a:stretch>
        </p:blipFill>
        <p:spPr>
          <a:xfrm>
            <a:off x="8151223" y="0"/>
            <a:ext cx="3629705" cy="2307771"/>
          </a:xfrm>
          <a:prstGeom prst="rect">
            <a:avLst/>
          </a:prstGeom>
        </p:spPr>
      </p:pic>
    </p:spTree>
    <p:extLst>
      <p:ext uri="{BB962C8B-B14F-4D97-AF65-F5344CB8AC3E}">
        <p14:creationId xmlns:p14="http://schemas.microsoft.com/office/powerpoint/2010/main" val="1361260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meds for OAB</a:t>
            </a:r>
          </a:p>
        </p:txBody>
      </p:sp>
      <p:sp>
        <p:nvSpPr>
          <p:cNvPr id="3" name="Content Placeholder 2"/>
          <p:cNvSpPr>
            <a:spLocks noGrp="1"/>
          </p:cNvSpPr>
          <p:nvPr>
            <p:ph idx="1"/>
          </p:nvPr>
        </p:nvSpPr>
        <p:spPr>
          <a:xfrm>
            <a:off x="348343" y="1425147"/>
            <a:ext cx="10006147" cy="5323996"/>
          </a:xfrm>
        </p:spPr>
        <p:txBody>
          <a:bodyPr>
            <a:normAutofit/>
          </a:bodyPr>
          <a:lstStyle/>
          <a:p>
            <a:r>
              <a:rPr lang="en-US" sz="2000" dirty="0"/>
              <a:t>Imipramine</a:t>
            </a:r>
          </a:p>
          <a:p>
            <a:pPr lvl="1"/>
            <a:r>
              <a:rPr lang="en-US" sz="1800" dirty="0"/>
              <a:t>Can also help depression</a:t>
            </a:r>
          </a:p>
          <a:p>
            <a:pPr lvl="1"/>
            <a:r>
              <a:rPr lang="en-US" sz="1800" dirty="0"/>
              <a:t>May help with both urge and stress incontinence</a:t>
            </a:r>
          </a:p>
          <a:p>
            <a:pPr lvl="1"/>
            <a:r>
              <a:rPr lang="en-US" sz="1800" dirty="0"/>
              <a:t>Can cause drowsiness, worsen constipation</a:t>
            </a:r>
          </a:p>
          <a:p>
            <a:r>
              <a:rPr lang="en-US" sz="2000" dirty="0"/>
              <a:t>Duloxetine</a:t>
            </a:r>
          </a:p>
          <a:p>
            <a:pPr lvl="1"/>
            <a:r>
              <a:rPr lang="en-US" sz="1800" dirty="0"/>
              <a:t>Can also help with depression, neuropathic pain</a:t>
            </a:r>
          </a:p>
          <a:p>
            <a:pPr lvl="1"/>
            <a:r>
              <a:rPr lang="en-US" sz="1800" dirty="0"/>
              <a:t>I haven’t seen this work frequently in PD for OAB</a:t>
            </a:r>
          </a:p>
          <a:p>
            <a:r>
              <a:rPr lang="en-US" sz="2000" dirty="0"/>
              <a:t>Botox</a:t>
            </a:r>
          </a:p>
          <a:p>
            <a:pPr marL="742950" lvl="2" indent="-342900"/>
            <a:r>
              <a:rPr lang="en-US" sz="1800" dirty="0"/>
              <a:t>Sometimes effective, may increase UTI risk as it weakens bladder muscle and can cause urinary retention</a:t>
            </a:r>
          </a:p>
          <a:p>
            <a:r>
              <a:rPr lang="en-US" sz="2000" dirty="0"/>
              <a:t>Estrogen in women</a:t>
            </a:r>
          </a:p>
          <a:p>
            <a:pPr lvl="1"/>
            <a:r>
              <a:rPr lang="en-US" sz="1800" dirty="0"/>
              <a:t>I have seldom seen this work</a:t>
            </a:r>
          </a:p>
          <a:p>
            <a:pPr lvl="1"/>
            <a:r>
              <a:rPr lang="en-US" sz="1800" dirty="0"/>
              <a:t>May not be safe with history of “female parts” cancers </a:t>
            </a:r>
          </a:p>
          <a:p>
            <a:endParaRPr lang="en-US" dirty="0"/>
          </a:p>
        </p:txBody>
      </p:sp>
      <p:pic>
        <p:nvPicPr>
          <p:cNvPr id="4" name="Picture 3"/>
          <p:cNvPicPr>
            <a:picLocks noChangeAspect="1"/>
          </p:cNvPicPr>
          <p:nvPr/>
        </p:nvPicPr>
        <p:blipFill>
          <a:blip r:embed="rId2"/>
          <a:stretch>
            <a:fillRect/>
          </a:stretch>
        </p:blipFill>
        <p:spPr>
          <a:xfrm>
            <a:off x="8151495" y="0"/>
            <a:ext cx="4023088" cy="3097394"/>
          </a:xfrm>
          <a:prstGeom prst="rect">
            <a:avLst/>
          </a:prstGeom>
        </p:spPr>
      </p:pic>
    </p:spTree>
    <p:extLst>
      <p:ext uri="{BB962C8B-B14F-4D97-AF65-F5344CB8AC3E}">
        <p14:creationId xmlns:p14="http://schemas.microsoft.com/office/powerpoint/2010/main" val="112794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 for </a:t>
            </a:r>
            <a:r>
              <a:rPr lang="en-US" dirty="0" err="1"/>
              <a:t>Nocturia</a:t>
            </a:r>
            <a:endParaRPr lang="en-US" dirty="0"/>
          </a:p>
        </p:txBody>
      </p:sp>
      <p:sp>
        <p:nvSpPr>
          <p:cNvPr id="3" name="Content Placeholder 2"/>
          <p:cNvSpPr>
            <a:spLocks noGrp="1"/>
          </p:cNvSpPr>
          <p:nvPr>
            <p:ph idx="1"/>
          </p:nvPr>
        </p:nvSpPr>
        <p:spPr>
          <a:xfrm>
            <a:off x="677334" y="2560319"/>
            <a:ext cx="8596668" cy="4014651"/>
          </a:xfrm>
        </p:spPr>
        <p:txBody>
          <a:bodyPr/>
          <a:lstStyle/>
          <a:p>
            <a:r>
              <a:rPr lang="en-US" sz="2400" dirty="0" err="1"/>
              <a:t>Desmopressin</a:t>
            </a:r>
            <a:endParaRPr lang="en-US" sz="2400" dirty="0"/>
          </a:p>
          <a:p>
            <a:pPr lvl="1"/>
            <a:r>
              <a:rPr lang="en-US" sz="2000" dirty="0"/>
              <a:t>Used for bedwetting in kids</a:t>
            </a:r>
          </a:p>
          <a:p>
            <a:pPr lvl="1"/>
            <a:r>
              <a:rPr lang="en-US" sz="2000" dirty="0"/>
              <a:t>Could cause confusion</a:t>
            </a:r>
          </a:p>
          <a:p>
            <a:pPr lvl="1"/>
            <a:r>
              <a:rPr lang="en-US" sz="2000" dirty="0"/>
              <a:t>Could cause low sodium and that can be dangerous</a:t>
            </a:r>
          </a:p>
          <a:p>
            <a:r>
              <a:rPr lang="en-US" sz="2400" dirty="0"/>
              <a:t>Otherwise, the med used depends on which kind of bladder issue you have (storage problem or voiding problem)</a:t>
            </a:r>
          </a:p>
        </p:txBody>
      </p:sp>
      <p:pic>
        <p:nvPicPr>
          <p:cNvPr id="4" name="Picture 3"/>
          <p:cNvPicPr>
            <a:picLocks noChangeAspect="1"/>
          </p:cNvPicPr>
          <p:nvPr/>
        </p:nvPicPr>
        <p:blipFill>
          <a:blip r:embed="rId2"/>
          <a:stretch>
            <a:fillRect/>
          </a:stretch>
        </p:blipFill>
        <p:spPr>
          <a:xfrm>
            <a:off x="5468983" y="245269"/>
            <a:ext cx="3709987" cy="3011737"/>
          </a:xfrm>
          <a:prstGeom prst="rect">
            <a:avLst/>
          </a:prstGeom>
        </p:spPr>
      </p:pic>
    </p:spTree>
    <p:extLst>
      <p:ext uri="{BB962C8B-B14F-4D97-AF65-F5344CB8AC3E}">
        <p14:creationId xmlns:p14="http://schemas.microsoft.com/office/powerpoint/2010/main" val="301181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Medicine for urinary retention, weak stream, trouble starting flow (overflow incontinence)</a:t>
            </a:r>
          </a:p>
        </p:txBody>
      </p:sp>
      <p:sp>
        <p:nvSpPr>
          <p:cNvPr id="3" name="Content Placeholder 2"/>
          <p:cNvSpPr>
            <a:spLocks noGrp="1"/>
          </p:cNvSpPr>
          <p:nvPr>
            <p:ph idx="1"/>
          </p:nvPr>
        </p:nvSpPr>
        <p:spPr>
          <a:xfrm>
            <a:off x="348344" y="1767841"/>
            <a:ext cx="9535886" cy="5090160"/>
          </a:xfrm>
        </p:spPr>
        <p:txBody>
          <a:bodyPr/>
          <a:lstStyle/>
          <a:p>
            <a:r>
              <a:rPr lang="en-US" sz="2400" dirty="0"/>
              <a:t>Really should see a urologist first to rule out significant bladder outflow obstruction and to have a post void residual</a:t>
            </a:r>
          </a:p>
          <a:p>
            <a:r>
              <a:rPr lang="en-US" sz="2400" dirty="0"/>
              <a:t>Alpha blockers/5-alpha reductase inhibitors</a:t>
            </a:r>
          </a:p>
          <a:p>
            <a:pPr lvl="1"/>
            <a:r>
              <a:rPr lang="en-US" sz="2000" dirty="0" err="1"/>
              <a:t>Alfuzosin</a:t>
            </a:r>
            <a:r>
              <a:rPr lang="en-US" sz="2000" dirty="0"/>
              <a:t> (</a:t>
            </a:r>
            <a:r>
              <a:rPr lang="en-US" sz="2000" dirty="0" err="1"/>
              <a:t>Uroxetral</a:t>
            </a:r>
            <a:r>
              <a:rPr lang="en-US" sz="2000" dirty="0"/>
              <a:t>), </a:t>
            </a:r>
            <a:r>
              <a:rPr lang="en-US" sz="2000" dirty="0" err="1"/>
              <a:t>Prazosin</a:t>
            </a:r>
            <a:r>
              <a:rPr lang="en-US" sz="2000" dirty="0"/>
              <a:t> (</a:t>
            </a:r>
            <a:r>
              <a:rPr lang="en-US" sz="2000" dirty="0" err="1"/>
              <a:t>Minipress</a:t>
            </a:r>
            <a:r>
              <a:rPr lang="en-US" sz="2000" dirty="0"/>
              <a:t>), </a:t>
            </a:r>
            <a:r>
              <a:rPr lang="en-US" sz="2000" dirty="0" err="1"/>
              <a:t>Doxazosin</a:t>
            </a:r>
            <a:r>
              <a:rPr lang="en-US" sz="2000" dirty="0"/>
              <a:t> (Cardura),</a:t>
            </a:r>
            <a:r>
              <a:rPr lang="en-US" sz="2000" dirty="0" err="1"/>
              <a:t>Tamsulosin</a:t>
            </a:r>
            <a:r>
              <a:rPr lang="en-US" sz="2000" dirty="0"/>
              <a:t> (Flomax), </a:t>
            </a:r>
            <a:r>
              <a:rPr lang="en-US" sz="2000" dirty="0" err="1"/>
              <a:t>Silodosin</a:t>
            </a:r>
            <a:r>
              <a:rPr lang="en-US" sz="2000" dirty="0"/>
              <a:t> (</a:t>
            </a:r>
            <a:r>
              <a:rPr lang="en-US" sz="2000" dirty="0" err="1"/>
              <a:t>Rapaflo</a:t>
            </a:r>
            <a:r>
              <a:rPr lang="en-US" sz="2000" dirty="0"/>
              <a:t>)</a:t>
            </a:r>
          </a:p>
          <a:p>
            <a:pPr lvl="2"/>
            <a:r>
              <a:rPr lang="en-US" sz="1800" dirty="0"/>
              <a:t>UH OH, THESE CAN DROP BLOOD PRESSURES IN PEOPLE WHO ALREADY HAVE ORTHOSTATIC HYPOTENSION IN PD AND MUST BE USED CAUTIOUSLY, ESPECIALLY IN PEOPLE WITH MSA, WHO ARE PRONE TO DROPS IN BP</a:t>
            </a:r>
          </a:p>
          <a:p>
            <a:pPr lvl="2"/>
            <a:r>
              <a:rPr lang="en-US" sz="1800" dirty="0"/>
              <a:t>But they don’t cause confusion</a:t>
            </a:r>
          </a:p>
          <a:p>
            <a:pPr lvl="2"/>
            <a:r>
              <a:rPr lang="en-US" sz="1800" dirty="0"/>
              <a:t>They can worsen urgency</a:t>
            </a:r>
          </a:p>
          <a:p>
            <a:r>
              <a:rPr lang="en-US" sz="2400" dirty="0"/>
              <a:t>Surgery for relief of obstruction and to avoid self </a:t>
            </a:r>
            <a:r>
              <a:rPr lang="en-US" sz="2400" dirty="0" err="1"/>
              <a:t>cath</a:t>
            </a:r>
            <a:endParaRPr lang="en-US" sz="2400" dirty="0"/>
          </a:p>
        </p:txBody>
      </p:sp>
    </p:spTree>
    <p:extLst>
      <p:ext uri="{BB962C8B-B14F-4D97-AF65-F5344CB8AC3E}">
        <p14:creationId xmlns:p14="http://schemas.microsoft.com/office/powerpoint/2010/main" val="925896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
            <a:ext cx="8596668" cy="679269"/>
          </a:xfrm>
        </p:spPr>
        <p:txBody>
          <a:bodyPr>
            <a:normAutofit/>
          </a:bodyPr>
          <a:lstStyle/>
          <a:p>
            <a:r>
              <a:rPr lang="en-US" sz="3200" dirty="0"/>
              <a:t>Non-medicine treatment for urinary problems</a:t>
            </a:r>
          </a:p>
        </p:txBody>
      </p:sp>
      <p:sp>
        <p:nvSpPr>
          <p:cNvPr id="3" name="Content Placeholder 2"/>
          <p:cNvSpPr>
            <a:spLocks noGrp="1"/>
          </p:cNvSpPr>
          <p:nvPr>
            <p:ph idx="1"/>
          </p:nvPr>
        </p:nvSpPr>
        <p:spPr>
          <a:xfrm>
            <a:off x="0" y="740229"/>
            <a:ext cx="10424160" cy="5907707"/>
          </a:xfrm>
        </p:spPr>
        <p:txBody>
          <a:bodyPr>
            <a:normAutofit fontScale="85000" lnSpcReduction="20000"/>
          </a:bodyPr>
          <a:lstStyle/>
          <a:p>
            <a:r>
              <a:rPr lang="en-US" dirty="0"/>
              <a:t>Bladder retraining (50% reduction of symptoms in one study)</a:t>
            </a:r>
          </a:p>
          <a:p>
            <a:pPr lvl="1"/>
            <a:r>
              <a:rPr lang="en-US" dirty="0"/>
              <a:t>Scheduling bathroom breaks versus waiting to feel the urge, bladder diaries lead the way</a:t>
            </a:r>
          </a:p>
          <a:p>
            <a:pPr lvl="1"/>
            <a:r>
              <a:rPr lang="en-US" dirty="0"/>
              <a:t>Being sure you are not constipated</a:t>
            </a:r>
          </a:p>
          <a:p>
            <a:r>
              <a:rPr lang="en-US" dirty="0"/>
              <a:t>Limiting fluids near bedtime (3 </a:t>
            </a:r>
            <a:r>
              <a:rPr lang="en-US" dirty="0" err="1"/>
              <a:t>hrs</a:t>
            </a:r>
            <a:r>
              <a:rPr lang="en-US" dirty="0"/>
              <a:t> before bed, NOT all day long)</a:t>
            </a:r>
          </a:p>
          <a:p>
            <a:r>
              <a:rPr lang="en-US" dirty="0"/>
              <a:t>Clear path to bathroom at night &amp; use nightlights</a:t>
            </a:r>
          </a:p>
          <a:p>
            <a:r>
              <a:rPr lang="en-US" dirty="0"/>
              <a:t>Pads, Adult Underwear</a:t>
            </a:r>
          </a:p>
          <a:p>
            <a:r>
              <a:rPr lang="en-US" dirty="0"/>
              <a:t>Bedside commode</a:t>
            </a:r>
          </a:p>
          <a:p>
            <a:r>
              <a:rPr lang="en-US" dirty="0"/>
              <a:t>Stop diuretic meds if possible (not always possible for heart failure patients)</a:t>
            </a:r>
          </a:p>
          <a:p>
            <a:r>
              <a:rPr lang="en-US" dirty="0"/>
              <a:t>Lose weight if heavy</a:t>
            </a:r>
          </a:p>
          <a:p>
            <a:r>
              <a:rPr lang="en-US" dirty="0"/>
              <a:t>Condom catheters at night for men</a:t>
            </a:r>
          </a:p>
          <a:p>
            <a:pPr lvl="1"/>
            <a:r>
              <a:rPr lang="en-US" dirty="0"/>
              <a:t>Likely increase the risk of UTI so some urologists refuse these</a:t>
            </a:r>
          </a:p>
          <a:p>
            <a:r>
              <a:rPr lang="en-US" dirty="0"/>
              <a:t>Give up coffee and soda and tea (the caffeine plus the acidity)</a:t>
            </a:r>
          </a:p>
          <a:p>
            <a:pPr marL="342900" lvl="1" indent="-342900"/>
            <a:r>
              <a:rPr lang="en-US" dirty="0"/>
              <a:t>But we use this to treat daytime sleepiness all of the time</a:t>
            </a:r>
          </a:p>
          <a:p>
            <a:r>
              <a:rPr lang="en-US" dirty="0"/>
              <a:t>Stop smoking, stop drinking alcohol (go to Church for fun)</a:t>
            </a:r>
          </a:p>
          <a:p>
            <a:r>
              <a:rPr lang="en-US" dirty="0"/>
              <a:t>Pelvic floor exercises and biofeedback sometimes helpful (</a:t>
            </a:r>
            <a:r>
              <a:rPr lang="en-US" dirty="0" err="1"/>
              <a:t>Kegels</a:t>
            </a:r>
            <a:r>
              <a:rPr lang="en-US" dirty="0"/>
              <a:t> included), especially in women</a:t>
            </a:r>
          </a:p>
          <a:p>
            <a:r>
              <a:rPr lang="en-US" dirty="0"/>
              <a:t>Having to self catheterize to empty is rare in PD</a:t>
            </a:r>
          </a:p>
          <a:p>
            <a:r>
              <a:rPr lang="en-US" dirty="0" err="1"/>
              <a:t>Neuromodulation</a:t>
            </a:r>
            <a:r>
              <a:rPr lang="en-US" dirty="0"/>
              <a:t> has not been studied well in PD or other causes of neurogenic bladder</a:t>
            </a:r>
          </a:p>
          <a:p>
            <a:pPr lvl="1"/>
            <a:r>
              <a:rPr lang="en-US" dirty="0"/>
              <a:t>One small study for sacral nerve modulation showed some sort term improvement</a:t>
            </a:r>
          </a:p>
          <a:p>
            <a:pPr lvl="1"/>
            <a:r>
              <a:rPr lang="en-US" dirty="0"/>
              <a:t>One medium study for posterior </a:t>
            </a:r>
            <a:r>
              <a:rPr lang="en-US" dirty="0" err="1"/>
              <a:t>tibial</a:t>
            </a:r>
            <a:r>
              <a:rPr lang="en-US" dirty="0"/>
              <a:t> nerve stimulation showed significant short term improvement</a:t>
            </a:r>
          </a:p>
        </p:txBody>
      </p:sp>
      <p:pic>
        <p:nvPicPr>
          <p:cNvPr id="4" name="Picture 3"/>
          <p:cNvPicPr>
            <a:picLocks noChangeAspect="1"/>
          </p:cNvPicPr>
          <p:nvPr/>
        </p:nvPicPr>
        <p:blipFill>
          <a:blip r:embed="rId2"/>
          <a:stretch>
            <a:fillRect/>
          </a:stretch>
        </p:blipFill>
        <p:spPr>
          <a:xfrm>
            <a:off x="10048875" y="60960"/>
            <a:ext cx="2143125" cy="2143125"/>
          </a:xfrm>
          <a:prstGeom prst="rect">
            <a:avLst/>
          </a:prstGeom>
        </p:spPr>
      </p:pic>
      <p:pic>
        <p:nvPicPr>
          <p:cNvPr id="5" name="Picture 4"/>
          <p:cNvPicPr>
            <a:picLocks noChangeAspect="1"/>
          </p:cNvPicPr>
          <p:nvPr/>
        </p:nvPicPr>
        <p:blipFill>
          <a:blip r:embed="rId3"/>
          <a:stretch>
            <a:fillRect/>
          </a:stretch>
        </p:blipFill>
        <p:spPr>
          <a:xfrm>
            <a:off x="10048875" y="2119584"/>
            <a:ext cx="2143125" cy="1800225"/>
          </a:xfrm>
          <a:prstGeom prst="rect">
            <a:avLst/>
          </a:prstGeom>
        </p:spPr>
      </p:pic>
      <p:pic>
        <p:nvPicPr>
          <p:cNvPr id="6" name="Picture 5"/>
          <p:cNvPicPr>
            <a:picLocks noChangeAspect="1"/>
          </p:cNvPicPr>
          <p:nvPr/>
        </p:nvPicPr>
        <p:blipFill>
          <a:blip r:embed="rId4"/>
          <a:stretch>
            <a:fillRect/>
          </a:stretch>
        </p:blipFill>
        <p:spPr>
          <a:xfrm>
            <a:off x="8220891" y="557570"/>
            <a:ext cx="1827984" cy="2091008"/>
          </a:xfrm>
          <a:prstGeom prst="rect">
            <a:avLst/>
          </a:prstGeom>
        </p:spPr>
      </p:pic>
      <p:pic>
        <p:nvPicPr>
          <p:cNvPr id="7" name="Picture 6"/>
          <p:cNvPicPr>
            <a:picLocks noChangeAspect="1"/>
          </p:cNvPicPr>
          <p:nvPr/>
        </p:nvPicPr>
        <p:blipFill>
          <a:blip r:embed="rId5"/>
          <a:stretch>
            <a:fillRect/>
          </a:stretch>
        </p:blipFill>
        <p:spPr>
          <a:xfrm>
            <a:off x="10458450" y="3919809"/>
            <a:ext cx="1733550" cy="2628900"/>
          </a:xfrm>
          <a:prstGeom prst="rect">
            <a:avLst/>
          </a:prstGeom>
        </p:spPr>
      </p:pic>
      <p:pic>
        <p:nvPicPr>
          <p:cNvPr id="8" name="Picture 7"/>
          <p:cNvPicPr>
            <a:picLocks noChangeAspect="1"/>
          </p:cNvPicPr>
          <p:nvPr/>
        </p:nvPicPr>
        <p:blipFill>
          <a:blip r:embed="rId6"/>
          <a:stretch>
            <a:fillRect/>
          </a:stretch>
        </p:blipFill>
        <p:spPr>
          <a:xfrm>
            <a:off x="7248525" y="2330800"/>
            <a:ext cx="2800350" cy="1628775"/>
          </a:xfrm>
          <a:prstGeom prst="rect">
            <a:avLst/>
          </a:prstGeom>
        </p:spPr>
      </p:pic>
    </p:spTree>
    <p:extLst>
      <p:ext uri="{BB962C8B-B14F-4D97-AF65-F5344CB8AC3E}">
        <p14:creationId xmlns:p14="http://schemas.microsoft.com/office/powerpoint/2010/main" val="109759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609600"/>
            <a:ext cx="9562011" cy="1320800"/>
          </a:xfrm>
        </p:spPr>
        <p:txBody>
          <a:bodyPr>
            <a:normAutofit/>
          </a:bodyPr>
          <a:lstStyle/>
          <a:p>
            <a:r>
              <a:rPr lang="en-US" dirty="0"/>
              <a:t>How do I know if I have overactive bladder, urinary retention (overflow) or both?</a:t>
            </a:r>
          </a:p>
        </p:txBody>
      </p:sp>
      <p:sp>
        <p:nvSpPr>
          <p:cNvPr id="3" name="Content Placeholder 2"/>
          <p:cNvSpPr>
            <a:spLocks noGrp="1"/>
          </p:cNvSpPr>
          <p:nvPr>
            <p:ph idx="1"/>
          </p:nvPr>
        </p:nvSpPr>
        <p:spPr>
          <a:xfrm>
            <a:off x="155575" y="1930401"/>
            <a:ext cx="9859281" cy="4110962"/>
          </a:xfrm>
        </p:spPr>
        <p:txBody>
          <a:bodyPr>
            <a:normAutofit/>
          </a:bodyPr>
          <a:lstStyle/>
          <a:p>
            <a:r>
              <a:rPr lang="en-US" sz="2000" dirty="0"/>
              <a:t>People can have either problem or a mix of BOTH problems</a:t>
            </a:r>
          </a:p>
          <a:p>
            <a:r>
              <a:rPr lang="en-US" sz="2000" dirty="0"/>
              <a:t>You need to see a urologist for at least post-void residual and possibly urodynamic testing to figure this out</a:t>
            </a:r>
          </a:p>
          <a:p>
            <a:r>
              <a:rPr lang="en-US" sz="2000" dirty="0"/>
              <a:t>I do not know of any urologists who specialized in PD in STL  </a:t>
            </a:r>
          </a:p>
        </p:txBody>
      </p:sp>
      <p:sp>
        <p:nvSpPr>
          <p:cNvPr id="4" name="AutoShape 2" descr="Image result for adult bedwet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2891246" y="3640183"/>
            <a:ext cx="4171405" cy="3135086"/>
          </a:xfrm>
          <a:prstGeom prst="rect">
            <a:avLst/>
          </a:prstGeom>
        </p:spPr>
      </p:pic>
    </p:spTree>
    <p:extLst>
      <p:ext uri="{BB962C8B-B14F-4D97-AF65-F5344CB8AC3E}">
        <p14:creationId xmlns:p14="http://schemas.microsoft.com/office/powerpoint/2010/main" val="3646626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786" y="156754"/>
            <a:ext cx="8596668" cy="1320800"/>
          </a:xfrm>
        </p:spPr>
        <p:txBody>
          <a:bodyPr/>
          <a:lstStyle/>
          <a:p>
            <a:r>
              <a:rPr lang="en-US" dirty="0"/>
              <a:t>Constipation in PD</a:t>
            </a:r>
          </a:p>
        </p:txBody>
      </p:sp>
      <p:sp>
        <p:nvSpPr>
          <p:cNvPr id="3" name="Content Placeholder 2"/>
          <p:cNvSpPr>
            <a:spLocks noGrp="1"/>
          </p:cNvSpPr>
          <p:nvPr>
            <p:ph idx="1"/>
          </p:nvPr>
        </p:nvSpPr>
        <p:spPr>
          <a:xfrm>
            <a:off x="174171" y="1062447"/>
            <a:ext cx="9099831" cy="5712822"/>
          </a:xfrm>
        </p:spPr>
        <p:txBody>
          <a:bodyPr>
            <a:normAutofit/>
          </a:bodyPr>
          <a:lstStyle/>
          <a:p>
            <a:r>
              <a:rPr lang="en-US" sz="2000" dirty="0"/>
              <a:t>Occurs in up to 2/3 of patients with PD (66-80%)</a:t>
            </a:r>
          </a:p>
          <a:p>
            <a:r>
              <a:rPr lang="en-US" sz="2000" dirty="0"/>
              <a:t>Causes psychological and social distress</a:t>
            </a:r>
          </a:p>
          <a:p>
            <a:r>
              <a:rPr lang="en-US" sz="2000" dirty="0"/>
              <a:t>Decreases quality of life of PD patient and </a:t>
            </a:r>
            <a:r>
              <a:rPr lang="en-US" sz="2000" dirty="0" err="1"/>
              <a:t>carepartner</a:t>
            </a:r>
            <a:endParaRPr lang="en-US" sz="2000" dirty="0"/>
          </a:p>
          <a:p>
            <a:r>
              <a:rPr lang="en-US" sz="2000" dirty="0"/>
              <a:t>May occur 20+ years before motor symptoms</a:t>
            </a:r>
          </a:p>
          <a:p>
            <a:r>
              <a:rPr lang="en-US" sz="2000" dirty="0"/>
              <a:t>Definition (2 or more of the following that started at least 6 months ago and persisted in at least ¼ of BMs for at least 3 months)</a:t>
            </a:r>
          </a:p>
          <a:p>
            <a:pPr lvl="1"/>
            <a:r>
              <a:rPr lang="en-US" sz="1800" dirty="0"/>
              <a:t>Straining during at least ¼ of BMs</a:t>
            </a:r>
          </a:p>
          <a:p>
            <a:pPr lvl="1"/>
            <a:r>
              <a:rPr lang="en-US" sz="1800" dirty="0"/>
              <a:t>Sensation of incomplete evacuation at least ¼ of BMs</a:t>
            </a:r>
          </a:p>
          <a:p>
            <a:pPr lvl="1"/>
            <a:r>
              <a:rPr lang="en-US" sz="1800" dirty="0"/>
              <a:t>Lumpy or hard stools at least ¼ of BMs</a:t>
            </a:r>
          </a:p>
          <a:p>
            <a:pPr lvl="1"/>
            <a:r>
              <a:rPr lang="en-US" sz="1800" dirty="0"/>
              <a:t>Manual maneuvers required in ¼ of BMs</a:t>
            </a:r>
          </a:p>
          <a:p>
            <a:pPr lvl="1"/>
            <a:r>
              <a:rPr lang="en-US" sz="1800" dirty="0"/>
              <a:t>Loose stools rarely present</a:t>
            </a:r>
          </a:p>
          <a:p>
            <a:pPr lvl="1"/>
            <a:r>
              <a:rPr lang="en-US" sz="1800" dirty="0"/>
              <a:t>No Irritable Bowel Disease or other structural abnormalities</a:t>
            </a:r>
          </a:p>
          <a:p>
            <a:pPr lvl="1"/>
            <a:r>
              <a:rPr lang="en-US" sz="1800" dirty="0"/>
              <a:t>NOT EVERYONE GOES EVERY DAY, THAT’S OKAY!</a:t>
            </a:r>
          </a:p>
          <a:p>
            <a:endParaRPr lang="en-US" dirty="0"/>
          </a:p>
        </p:txBody>
      </p:sp>
      <p:pic>
        <p:nvPicPr>
          <p:cNvPr id="4" name="Picture 3"/>
          <p:cNvPicPr>
            <a:picLocks noChangeAspect="1"/>
          </p:cNvPicPr>
          <p:nvPr/>
        </p:nvPicPr>
        <p:blipFill>
          <a:blip r:embed="rId2"/>
          <a:stretch>
            <a:fillRect/>
          </a:stretch>
        </p:blipFill>
        <p:spPr>
          <a:xfrm>
            <a:off x="7402287" y="3439887"/>
            <a:ext cx="4789714" cy="3418114"/>
          </a:xfrm>
          <a:prstGeom prst="rect">
            <a:avLst/>
          </a:prstGeom>
        </p:spPr>
      </p:pic>
    </p:spTree>
    <p:extLst>
      <p:ext uri="{BB962C8B-B14F-4D97-AF65-F5344CB8AC3E}">
        <p14:creationId xmlns:p14="http://schemas.microsoft.com/office/powerpoint/2010/main" val="133551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constipation in PD</a:t>
            </a:r>
          </a:p>
        </p:txBody>
      </p:sp>
      <p:sp>
        <p:nvSpPr>
          <p:cNvPr id="3" name="Content Placeholder 2"/>
          <p:cNvSpPr>
            <a:spLocks noGrp="1"/>
          </p:cNvSpPr>
          <p:nvPr>
            <p:ph idx="1"/>
          </p:nvPr>
        </p:nvSpPr>
        <p:spPr>
          <a:xfrm>
            <a:off x="677334" y="1454331"/>
            <a:ext cx="8596668" cy="5403669"/>
          </a:xfrm>
        </p:spPr>
        <p:txBody>
          <a:bodyPr>
            <a:normAutofit fontScale="92500" lnSpcReduction="10000"/>
          </a:bodyPr>
          <a:lstStyle/>
          <a:p>
            <a:r>
              <a:rPr lang="en-US" dirty="0"/>
              <a:t>Again, it stems from your brain sending the wrong impulses</a:t>
            </a:r>
          </a:p>
          <a:p>
            <a:pPr lvl="1"/>
            <a:r>
              <a:rPr lang="en-US" dirty="0"/>
              <a:t>Autonomic nervous system dysfunction</a:t>
            </a:r>
          </a:p>
          <a:p>
            <a:r>
              <a:rPr lang="en-US" dirty="0"/>
              <a:t>Colonic Symptoms (storage)—slow intestinal transit</a:t>
            </a:r>
          </a:p>
          <a:p>
            <a:pPr lvl="1"/>
            <a:r>
              <a:rPr lang="en-US" dirty="0"/>
              <a:t>Decreased frequency of stools, hard stools</a:t>
            </a:r>
          </a:p>
          <a:p>
            <a:pPr lvl="1"/>
            <a:r>
              <a:rPr lang="en-US" dirty="0"/>
              <a:t>Transit time is nearly doubled in PD patients</a:t>
            </a:r>
          </a:p>
          <a:p>
            <a:r>
              <a:rPr lang="en-US" dirty="0" err="1"/>
              <a:t>Anorectal</a:t>
            </a:r>
            <a:r>
              <a:rPr lang="en-US" dirty="0"/>
              <a:t> symptoms (voiding)—outlet obstruction (sphincter contracts versus relaxes when its time to go)</a:t>
            </a:r>
          </a:p>
          <a:p>
            <a:pPr lvl="1"/>
            <a:r>
              <a:rPr lang="en-US" dirty="0"/>
              <a:t>Straining to go, incomplete passage of stool</a:t>
            </a:r>
          </a:p>
          <a:p>
            <a:r>
              <a:rPr lang="en-US" dirty="0"/>
              <a:t>Physical weakness</a:t>
            </a:r>
          </a:p>
          <a:p>
            <a:r>
              <a:rPr lang="en-US" dirty="0"/>
              <a:t>Lack of exercise</a:t>
            </a:r>
          </a:p>
          <a:p>
            <a:r>
              <a:rPr lang="en-US" dirty="0"/>
              <a:t>Antacids with calcium (</a:t>
            </a:r>
            <a:r>
              <a:rPr lang="en-US" dirty="0" err="1"/>
              <a:t>Caltrate</a:t>
            </a:r>
            <a:r>
              <a:rPr lang="en-US" dirty="0"/>
              <a:t>, Tums, Rolaids, Alka-Seltzer) or aluminum (</a:t>
            </a:r>
            <a:r>
              <a:rPr lang="en-US" dirty="0" err="1"/>
              <a:t>Gaviscon</a:t>
            </a:r>
            <a:r>
              <a:rPr lang="en-US" dirty="0"/>
              <a:t>, Mylanta)</a:t>
            </a:r>
          </a:p>
          <a:p>
            <a:r>
              <a:rPr lang="en-US" dirty="0"/>
              <a:t>Lack of fiber</a:t>
            </a:r>
          </a:p>
          <a:p>
            <a:r>
              <a:rPr lang="en-US" dirty="0"/>
              <a:t>Reduced fluid intake</a:t>
            </a:r>
          </a:p>
          <a:p>
            <a:r>
              <a:rPr lang="en-US" dirty="0"/>
              <a:t>Side effect of almost every medicine on the market (</a:t>
            </a:r>
            <a:r>
              <a:rPr lang="en-US" dirty="0" err="1"/>
              <a:t>Artane</a:t>
            </a:r>
            <a:r>
              <a:rPr lang="en-US" dirty="0"/>
              <a:t>, Cogentin, all opioid “pain pills”, iron pills, tricyclic antidepressants such as amitriptyline)</a:t>
            </a:r>
          </a:p>
          <a:p>
            <a:pPr marL="0" indent="0">
              <a:buNone/>
            </a:pPr>
            <a:endParaRPr lang="en-US" dirty="0"/>
          </a:p>
        </p:txBody>
      </p:sp>
      <p:pic>
        <p:nvPicPr>
          <p:cNvPr id="5" name="Picture 4"/>
          <p:cNvPicPr>
            <a:picLocks noChangeAspect="1"/>
          </p:cNvPicPr>
          <p:nvPr/>
        </p:nvPicPr>
        <p:blipFill>
          <a:blip r:embed="rId2"/>
          <a:stretch>
            <a:fillRect/>
          </a:stretch>
        </p:blipFill>
        <p:spPr>
          <a:xfrm>
            <a:off x="7768046" y="0"/>
            <a:ext cx="4423954" cy="3239589"/>
          </a:xfrm>
          <a:prstGeom prst="rect">
            <a:avLst/>
          </a:prstGeom>
        </p:spPr>
      </p:pic>
    </p:spTree>
    <p:extLst>
      <p:ext uri="{BB962C8B-B14F-4D97-AF65-F5344CB8AC3E}">
        <p14:creationId xmlns:p14="http://schemas.microsoft.com/office/powerpoint/2010/main" val="86403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my PD meds make me constipated or help me to go?</a:t>
            </a:r>
          </a:p>
        </p:txBody>
      </p:sp>
      <p:sp>
        <p:nvSpPr>
          <p:cNvPr id="3" name="Content Placeholder 2"/>
          <p:cNvSpPr>
            <a:spLocks noGrp="1"/>
          </p:cNvSpPr>
          <p:nvPr>
            <p:ph idx="1"/>
          </p:nvPr>
        </p:nvSpPr>
        <p:spPr>
          <a:xfrm>
            <a:off x="677334" y="2160589"/>
            <a:ext cx="8596668" cy="4562428"/>
          </a:xfrm>
        </p:spPr>
        <p:txBody>
          <a:bodyPr>
            <a:normAutofit/>
          </a:bodyPr>
          <a:lstStyle/>
          <a:p>
            <a:r>
              <a:rPr lang="en-US" sz="2800" dirty="0"/>
              <a:t>Not at all clear </a:t>
            </a:r>
          </a:p>
          <a:p>
            <a:pPr lvl="1"/>
            <a:r>
              <a:rPr lang="en-US" sz="2600" dirty="0"/>
              <a:t>Constipation &amp; diarrhea listed as side effects</a:t>
            </a:r>
          </a:p>
          <a:p>
            <a:r>
              <a:rPr lang="en-US" sz="2800" dirty="0"/>
              <a:t>One study of 18 never treated PD patients showed no change in bowel frequency or defecation difficulty after 3 months on levodopa.</a:t>
            </a:r>
          </a:p>
          <a:p>
            <a:r>
              <a:rPr lang="en-US" sz="2800" dirty="0"/>
              <a:t>A few studies suggest PD meds contribute to worsened constipation</a:t>
            </a:r>
          </a:p>
          <a:p>
            <a:r>
              <a:rPr lang="en-US" sz="2800" dirty="0"/>
              <a:t>One study showed levodopa may help outlet obstruction</a:t>
            </a:r>
          </a:p>
        </p:txBody>
      </p:sp>
      <p:pic>
        <p:nvPicPr>
          <p:cNvPr id="4" name="Picture 3"/>
          <p:cNvPicPr>
            <a:picLocks noChangeAspect="1"/>
          </p:cNvPicPr>
          <p:nvPr/>
        </p:nvPicPr>
        <p:blipFill>
          <a:blip r:embed="rId2"/>
          <a:stretch>
            <a:fillRect/>
          </a:stretch>
        </p:blipFill>
        <p:spPr>
          <a:xfrm>
            <a:off x="9274002" y="766355"/>
            <a:ext cx="2856411" cy="4532404"/>
          </a:xfrm>
          <a:prstGeom prst="rect">
            <a:avLst/>
          </a:prstGeom>
        </p:spPr>
      </p:pic>
    </p:spTree>
    <p:extLst>
      <p:ext uri="{BB962C8B-B14F-4D97-AF65-F5344CB8AC3E}">
        <p14:creationId xmlns:p14="http://schemas.microsoft.com/office/powerpoint/2010/main" val="104852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2880"/>
            <a:ext cx="8596668" cy="1747520"/>
          </a:xfrm>
        </p:spPr>
        <p:txBody>
          <a:bodyPr/>
          <a:lstStyle/>
          <a:p>
            <a:r>
              <a:rPr lang="en-US" dirty="0"/>
              <a:t>Results of constipation</a:t>
            </a:r>
          </a:p>
        </p:txBody>
      </p:sp>
      <p:sp>
        <p:nvSpPr>
          <p:cNvPr id="3" name="Content Placeholder 2"/>
          <p:cNvSpPr>
            <a:spLocks noGrp="1"/>
          </p:cNvSpPr>
          <p:nvPr>
            <p:ph idx="1"/>
          </p:nvPr>
        </p:nvSpPr>
        <p:spPr>
          <a:xfrm>
            <a:off x="374469" y="949234"/>
            <a:ext cx="9666514" cy="5623351"/>
          </a:xfrm>
        </p:spPr>
        <p:txBody>
          <a:bodyPr>
            <a:normAutofit/>
          </a:bodyPr>
          <a:lstStyle/>
          <a:p>
            <a:r>
              <a:rPr lang="en-US" dirty="0"/>
              <a:t>Going 3 days or more with no BM causes stools to become hard and difficult to pass</a:t>
            </a:r>
          </a:p>
          <a:p>
            <a:r>
              <a:rPr lang="en-US" dirty="0"/>
              <a:t>Straining can cause painful hemorrhoids</a:t>
            </a:r>
          </a:p>
          <a:p>
            <a:r>
              <a:rPr lang="en-US" dirty="0"/>
              <a:t>Sometimes constipation produces watery stools (because there is a boulder in your gut)</a:t>
            </a:r>
          </a:p>
          <a:p>
            <a:r>
              <a:rPr lang="en-US" dirty="0"/>
              <a:t>Constipation can cause diverticulosis (weakening of colon wall with risk of infection and bleeding)</a:t>
            </a:r>
          </a:p>
          <a:p>
            <a:r>
              <a:rPr lang="en-US" dirty="0"/>
              <a:t>Constipation can lead to bowel blockages with hospitalizations and/or surgery</a:t>
            </a:r>
          </a:p>
          <a:p>
            <a:r>
              <a:rPr lang="en-US" dirty="0"/>
              <a:t>Severe constipation can cause the gut to have “a stroke” because blood supply can be blocked when bowels are too full</a:t>
            </a:r>
          </a:p>
          <a:p>
            <a:pPr lvl="1"/>
            <a:r>
              <a:rPr lang="en-US" dirty="0"/>
              <a:t>This can result in surgery and possibly an ostomy bag</a:t>
            </a:r>
          </a:p>
          <a:p>
            <a:r>
              <a:rPr lang="en-US" dirty="0"/>
              <a:t>If you are “full of it”, you cannot absorb your PD medicines as well</a:t>
            </a:r>
          </a:p>
          <a:p>
            <a:r>
              <a:rPr lang="en-US" dirty="0"/>
              <a:t>Constipation means your stomach can’t empty because your intestines are full, this will worsen appetite and can lead to weight loss</a:t>
            </a:r>
          </a:p>
          <a:p>
            <a:r>
              <a:rPr lang="en-US" dirty="0"/>
              <a:t>Constipation can worsen bladder symptoms (and vice versa)</a:t>
            </a:r>
          </a:p>
          <a:p>
            <a:r>
              <a:rPr lang="en-US" dirty="0"/>
              <a:t>Constipation may increase your risk for colon cancer</a:t>
            </a:r>
          </a:p>
          <a:p>
            <a:endParaRPr lang="en-US" dirty="0"/>
          </a:p>
        </p:txBody>
      </p:sp>
    </p:spTree>
    <p:extLst>
      <p:ext uri="{BB962C8B-B14F-4D97-AF65-F5344CB8AC3E}">
        <p14:creationId xmlns:p14="http://schemas.microsoft.com/office/powerpoint/2010/main" val="24687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Non-motor Symptoms of PD</a:t>
            </a:r>
          </a:p>
        </p:txBody>
      </p:sp>
      <p:sp>
        <p:nvSpPr>
          <p:cNvPr id="3" name="Content Placeholder 2"/>
          <p:cNvSpPr>
            <a:spLocks noGrp="1"/>
          </p:cNvSpPr>
          <p:nvPr>
            <p:ph idx="1"/>
          </p:nvPr>
        </p:nvSpPr>
        <p:spPr>
          <a:xfrm>
            <a:off x="677334" y="1301577"/>
            <a:ext cx="8596668" cy="5494639"/>
          </a:xfrm>
        </p:spPr>
        <p:txBody>
          <a:bodyPr>
            <a:normAutofit lnSpcReduction="10000"/>
          </a:bodyPr>
          <a:lstStyle/>
          <a:p>
            <a:r>
              <a:rPr lang="en-US" dirty="0"/>
              <a:t>Depression, Irritability, Anxiety, Apathy</a:t>
            </a:r>
          </a:p>
          <a:p>
            <a:r>
              <a:rPr lang="en-US" dirty="0"/>
              <a:t>Confusion, Loss of Concentration, Trouble with attention</a:t>
            </a:r>
          </a:p>
          <a:p>
            <a:r>
              <a:rPr lang="en-US" dirty="0"/>
              <a:t>Hallucinations</a:t>
            </a:r>
          </a:p>
          <a:p>
            <a:r>
              <a:rPr lang="en-US" dirty="0"/>
              <a:t>Trouble swallowing, Soft voice (mixed motor and </a:t>
            </a:r>
            <a:r>
              <a:rPr lang="en-US" dirty="0" err="1"/>
              <a:t>nonmotor</a:t>
            </a:r>
            <a:r>
              <a:rPr lang="en-US" dirty="0"/>
              <a:t>)</a:t>
            </a:r>
          </a:p>
          <a:p>
            <a:r>
              <a:rPr lang="en-US" dirty="0">
                <a:solidFill>
                  <a:srgbClr val="FF0000"/>
                </a:solidFill>
              </a:rPr>
              <a:t>Constipation, </a:t>
            </a:r>
            <a:r>
              <a:rPr lang="en-US" dirty="0">
                <a:solidFill>
                  <a:schemeClr val="tx1"/>
                </a:solidFill>
              </a:rPr>
              <a:t>Feeling full sooner, Decreased appetite, Weight loss</a:t>
            </a:r>
          </a:p>
          <a:p>
            <a:r>
              <a:rPr lang="en-US" dirty="0">
                <a:solidFill>
                  <a:srgbClr val="FF0000"/>
                </a:solidFill>
              </a:rPr>
              <a:t>Urinary issues</a:t>
            </a:r>
          </a:p>
          <a:p>
            <a:r>
              <a:rPr lang="en-US" dirty="0"/>
              <a:t>Blood pressure fluctuations</a:t>
            </a:r>
          </a:p>
          <a:p>
            <a:r>
              <a:rPr lang="en-US" dirty="0"/>
              <a:t>Insomnia or Excessive Daytime Sleepiness/Fatigue</a:t>
            </a:r>
          </a:p>
          <a:p>
            <a:r>
              <a:rPr lang="en-US" dirty="0"/>
              <a:t>REM sleep behavior disorder</a:t>
            </a:r>
          </a:p>
          <a:p>
            <a:r>
              <a:rPr lang="en-US" dirty="0"/>
              <a:t>Loss of sense of smell</a:t>
            </a:r>
          </a:p>
          <a:p>
            <a:r>
              <a:rPr lang="en-US" dirty="0"/>
              <a:t>Seborrhea</a:t>
            </a:r>
          </a:p>
          <a:p>
            <a:r>
              <a:rPr lang="en-US" dirty="0"/>
              <a:t>Drooling, Runny nose, Dry or Watery Eyes (mixed motor and </a:t>
            </a:r>
            <a:r>
              <a:rPr lang="en-US" dirty="0" err="1"/>
              <a:t>nonmotor</a:t>
            </a:r>
            <a:r>
              <a:rPr lang="en-US" dirty="0"/>
              <a:t>)</a:t>
            </a:r>
          </a:p>
          <a:p>
            <a:r>
              <a:rPr lang="en-US" dirty="0"/>
              <a:t>Vision problems</a:t>
            </a:r>
          </a:p>
          <a:p>
            <a:r>
              <a:rPr lang="en-US" dirty="0"/>
              <a:t>Impulse control problems</a:t>
            </a:r>
          </a:p>
        </p:txBody>
      </p:sp>
    </p:spTree>
    <p:extLst>
      <p:ext uri="{BB962C8B-B14F-4D97-AF65-F5344CB8AC3E}">
        <p14:creationId xmlns:p14="http://schemas.microsoft.com/office/powerpoint/2010/main" val="283181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causes of constipation</a:t>
            </a:r>
          </a:p>
        </p:txBody>
      </p:sp>
      <p:sp>
        <p:nvSpPr>
          <p:cNvPr id="3" name="Content Placeholder 2"/>
          <p:cNvSpPr>
            <a:spLocks noGrp="1"/>
          </p:cNvSpPr>
          <p:nvPr>
            <p:ph idx="1"/>
          </p:nvPr>
        </p:nvSpPr>
        <p:spPr/>
        <p:txBody>
          <a:bodyPr/>
          <a:lstStyle/>
          <a:p>
            <a:r>
              <a:rPr lang="en-US" dirty="0"/>
              <a:t>Hypothyroidism</a:t>
            </a:r>
          </a:p>
          <a:p>
            <a:r>
              <a:rPr lang="en-US" dirty="0"/>
              <a:t>Colon/anal stricture</a:t>
            </a:r>
          </a:p>
          <a:p>
            <a:r>
              <a:rPr lang="en-US" dirty="0"/>
              <a:t>Cancer</a:t>
            </a:r>
          </a:p>
          <a:p>
            <a:r>
              <a:rPr lang="en-US" dirty="0"/>
              <a:t>Enlarged prostate</a:t>
            </a:r>
          </a:p>
          <a:p>
            <a:r>
              <a:rPr lang="en-US" dirty="0" err="1"/>
              <a:t>Hypercalcemia</a:t>
            </a:r>
            <a:endParaRPr lang="en-US" dirty="0"/>
          </a:p>
          <a:p>
            <a:r>
              <a:rPr lang="en-US" dirty="0"/>
              <a:t>Diabetes</a:t>
            </a:r>
          </a:p>
          <a:p>
            <a:r>
              <a:rPr lang="en-US" dirty="0"/>
              <a:t>Irritable Bowel Syndrome</a:t>
            </a:r>
          </a:p>
          <a:p>
            <a:r>
              <a:rPr lang="en-US" dirty="0"/>
              <a:t>Spinal cord lesions</a:t>
            </a:r>
          </a:p>
        </p:txBody>
      </p:sp>
      <p:pic>
        <p:nvPicPr>
          <p:cNvPr id="4" name="Picture 3"/>
          <p:cNvPicPr>
            <a:picLocks noChangeAspect="1"/>
          </p:cNvPicPr>
          <p:nvPr/>
        </p:nvPicPr>
        <p:blipFill>
          <a:blip r:embed="rId2"/>
          <a:stretch>
            <a:fillRect/>
          </a:stretch>
        </p:blipFill>
        <p:spPr>
          <a:xfrm>
            <a:off x="7132320" y="1079863"/>
            <a:ext cx="5059680" cy="4781005"/>
          </a:xfrm>
          <a:prstGeom prst="rect">
            <a:avLst/>
          </a:prstGeom>
        </p:spPr>
      </p:pic>
    </p:spTree>
    <p:extLst>
      <p:ext uri="{BB962C8B-B14F-4D97-AF65-F5344CB8AC3E}">
        <p14:creationId xmlns:p14="http://schemas.microsoft.com/office/powerpoint/2010/main" val="1509598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7314"/>
          </a:xfrm>
        </p:spPr>
        <p:txBody>
          <a:bodyPr/>
          <a:lstStyle/>
          <a:p>
            <a:r>
              <a:rPr lang="en-US" dirty="0"/>
              <a:t>Treatment “supplements”</a:t>
            </a:r>
          </a:p>
        </p:txBody>
      </p:sp>
      <p:sp>
        <p:nvSpPr>
          <p:cNvPr id="3" name="Content Placeholder 2"/>
          <p:cNvSpPr>
            <a:spLocks noGrp="1"/>
          </p:cNvSpPr>
          <p:nvPr>
            <p:ph idx="1"/>
          </p:nvPr>
        </p:nvSpPr>
        <p:spPr>
          <a:xfrm>
            <a:off x="346408" y="1436914"/>
            <a:ext cx="9546529" cy="5421086"/>
          </a:xfrm>
        </p:spPr>
        <p:txBody>
          <a:bodyPr>
            <a:normAutofit/>
          </a:bodyPr>
          <a:lstStyle/>
          <a:p>
            <a:r>
              <a:rPr lang="en-US" sz="2000" dirty="0"/>
              <a:t>Prune juice, applesauce, bran</a:t>
            </a:r>
          </a:p>
          <a:p>
            <a:r>
              <a:rPr lang="en-US" sz="2000" dirty="0"/>
              <a:t>Avoid mineral oil, castor oil (risk of aspiration, nutritional deficiencies)</a:t>
            </a:r>
          </a:p>
          <a:p>
            <a:r>
              <a:rPr lang="en-US" sz="2000" dirty="0"/>
              <a:t>Caffeine</a:t>
            </a:r>
          </a:p>
          <a:p>
            <a:r>
              <a:rPr lang="en-US" sz="2000" dirty="0"/>
              <a:t>Dai-</a:t>
            </a:r>
            <a:r>
              <a:rPr lang="en-US" sz="2000" dirty="0" err="1"/>
              <a:t>Kenchu</a:t>
            </a:r>
            <a:r>
              <a:rPr lang="en-US" sz="2000" dirty="0"/>
              <a:t>-To: (ginger, ginseng, </a:t>
            </a:r>
            <a:r>
              <a:rPr lang="en-US" sz="2000" dirty="0" err="1"/>
              <a:t>zanthoxylum</a:t>
            </a:r>
            <a:r>
              <a:rPr lang="en-US" sz="2000" dirty="0"/>
              <a:t>) did not stand up to placebo</a:t>
            </a:r>
          </a:p>
          <a:p>
            <a:r>
              <a:rPr lang="en-US" sz="2000" dirty="0"/>
              <a:t>Soluble fiber supplements (pectin may be better than </a:t>
            </a:r>
            <a:r>
              <a:rPr lang="en-US" sz="2000" dirty="0" err="1"/>
              <a:t>psyllium</a:t>
            </a:r>
            <a:r>
              <a:rPr lang="en-US" sz="2000" dirty="0"/>
              <a:t>)</a:t>
            </a:r>
          </a:p>
          <a:p>
            <a:pPr lvl="1"/>
            <a:r>
              <a:rPr lang="en-US" sz="1800" dirty="0"/>
              <a:t>Examples: Metamucil, Fibercon, Citrucel, </a:t>
            </a:r>
            <a:r>
              <a:rPr lang="en-US" sz="1800" dirty="0" err="1"/>
              <a:t>Benefiber</a:t>
            </a:r>
            <a:endParaRPr lang="en-US" sz="1800" dirty="0"/>
          </a:p>
          <a:p>
            <a:pPr lvl="1"/>
            <a:r>
              <a:rPr lang="en-US" sz="1800" dirty="0"/>
              <a:t>Severity of constipation improved significantly with at least 4 BMs/week that were looser with pectin/wheat/</a:t>
            </a:r>
            <a:r>
              <a:rPr lang="en-US" sz="1800" dirty="0" err="1"/>
              <a:t>demetylpolyoxhexane</a:t>
            </a:r>
            <a:endParaRPr lang="en-US" sz="1800" dirty="0"/>
          </a:p>
          <a:p>
            <a:pPr lvl="1"/>
            <a:r>
              <a:rPr lang="en-US" sz="1800" dirty="0"/>
              <a:t>Unless taken with adequate fluids, adding fiber can worsen constipation</a:t>
            </a:r>
          </a:p>
          <a:p>
            <a:pPr lvl="1"/>
            <a:r>
              <a:rPr lang="en-US" sz="1800" dirty="0"/>
              <a:t>These can slow gastric emptying time, making you feel full for longer</a:t>
            </a:r>
          </a:p>
          <a:p>
            <a:r>
              <a:rPr lang="en-US" sz="2000" dirty="0"/>
              <a:t>Probiotics (</a:t>
            </a:r>
            <a:r>
              <a:rPr lang="en-US" sz="2000" i="1" dirty="0"/>
              <a:t>Lactobacillus </a:t>
            </a:r>
            <a:r>
              <a:rPr lang="en-US" sz="2000" i="1" dirty="0" err="1"/>
              <a:t>casei</a:t>
            </a:r>
            <a:r>
              <a:rPr lang="en-US" sz="2000" i="1" dirty="0"/>
              <a:t> </a:t>
            </a:r>
            <a:r>
              <a:rPr lang="en-US" sz="2000" i="1" dirty="0" err="1"/>
              <a:t>shirota</a:t>
            </a:r>
            <a:r>
              <a:rPr lang="en-US" sz="2000" dirty="0"/>
              <a:t>) plus fiber</a:t>
            </a:r>
          </a:p>
          <a:p>
            <a:pPr lvl="1"/>
            <a:r>
              <a:rPr lang="en-US" sz="1800" dirty="0"/>
              <a:t>Seemed to help more with bloating, hard stools, and being able to completely empty than with BM frequency</a:t>
            </a:r>
          </a:p>
        </p:txBody>
      </p:sp>
      <p:pic>
        <p:nvPicPr>
          <p:cNvPr id="4" name="Picture 3"/>
          <p:cNvPicPr>
            <a:picLocks noChangeAspect="1"/>
          </p:cNvPicPr>
          <p:nvPr/>
        </p:nvPicPr>
        <p:blipFill>
          <a:blip r:embed="rId2"/>
          <a:stretch>
            <a:fillRect/>
          </a:stretch>
        </p:blipFill>
        <p:spPr>
          <a:xfrm>
            <a:off x="10048875" y="0"/>
            <a:ext cx="2143125" cy="2143125"/>
          </a:xfrm>
          <a:prstGeom prst="rect">
            <a:avLst/>
          </a:prstGeom>
        </p:spPr>
      </p:pic>
      <p:pic>
        <p:nvPicPr>
          <p:cNvPr id="5" name="Picture 4"/>
          <p:cNvPicPr>
            <a:picLocks noChangeAspect="1"/>
          </p:cNvPicPr>
          <p:nvPr/>
        </p:nvPicPr>
        <p:blipFill>
          <a:blip r:embed="rId3"/>
          <a:stretch>
            <a:fillRect/>
          </a:stretch>
        </p:blipFill>
        <p:spPr>
          <a:xfrm>
            <a:off x="10008778" y="4943204"/>
            <a:ext cx="2183222" cy="1914796"/>
          </a:xfrm>
          <a:prstGeom prst="rect">
            <a:avLst/>
          </a:prstGeom>
        </p:spPr>
      </p:pic>
    </p:spTree>
    <p:extLst>
      <p:ext uri="{BB962C8B-B14F-4D97-AF65-F5344CB8AC3E}">
        <p14:creationId xmlns:p14="http://schemas.microsoft.com/office/powerpoint/2010/main" val="237090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Stool Softeners</a:t>
            </a:r>
          </a:p>
        </p:txBody>
      </p:sp>
      <p:sp>
        <p:nvSpPr>
          <p:cNvPr id="3" name="Content Placeholder 2"/>
          <p:cNvSpPr>
            <a:spLocks noGrp="1"/>
          </p:cNvSpPr>
          <p:nvPr>
            <p:ph idx="1"/>
          </p:nvPr>
        </p:nvSpPr>
        <p:spPr>
          <a:xfrm>
            <a:off x="677334" y="2222352"/>
            <a:ext cx="8596668" cy="4552917"/>
          </a:xfrm>
        </p:spPr>
        <p:txBody>
          <a:bodyPr>
            <a:normAutofit/>
          </a:bodyPr>
          <a:lstStyle/>
          <a:p>
            <a:r>
              <a:rPr lang="en-US" sz="2000" dirty="0"/>
              <a:t>These are good for hard stools if that is the main reason you have trouble with BMs</a:t>
            </a:r>
          </a:p>
          <a:p>
            <a:r>
              <a:rPr lang="en-US" sz="2000" dirty="0"/>
              <a:t>They may not increase the number of BMs/week though</a:t>
            </a:r>
          </a:p>
          <a:p>
            <a:r>
              <a:rPr lang="en-US" sz="2000" dirty="0"/>
              <a:t>Sometimes people with PD need double or triple the recommended dose</a:t>
            </a:r>
          </a:p>
          <a:p>
            <a:r>
              <a:rPr lang="en-US" sz="2000" dirty="0"/>
              <a:t>Sometimes that still doesn’t do the trick and you must add a laxative</a:t>
            </a:r>
          </a:p>
          <a:p>
            <a:r>
              <a:rPr lang="en-US" sz="2000" dirty="0"/>
              <a:t>Sometimes too much causes diarrhea</a:t>
            </a:r>
          </a:p>
          <a:p>
            <a:r>
              <a:rPr lang="en-US" sz="2000" dirty="0"/>
              <a:t>Sometimes the “too much” dose changes</a:t>
            </a:r>
          </a:p>
          <a:p>
            <a:r>
              <a:rPr lang="en-US" sz="2000" dirty="0"/>
              <a:t>Some common types</a:t>
            </a:r>
          </a:p>
          <a:p>
            <a:pPr lvl="1"/>
            <a:r>
              <a:rPr lang="en-US" sz="1800" dirty="0"/>
              <a:t>Docusate (Colace)</a:t>
            </a:r>
          </a:p>
        </p:txBody>
      </p:sp>
      <p:pic>
        <p:nvPicPr>
          <p:cNvPr id="5" name="Picture 4"/>
          <p:cNvPicPr>
            <a:picLocks noChangeAspect="1"/>
          </p:cNvPicPr>
          <p:nvPr/>
        </p:nvPicPr>
        <p:blipFill>
          <a:blip r:embed="rId2"/>
          <a:stretch>
            <a:fillRect/>
          </a:stretch>
        </p:blipFill>
        <p:spPr>
          <a:xfrm>
            <a:off x="7445829" y="-47172"/>
            <a:ext cx="4728127" cy="2269525"/>
          </a:xfrm>
          <a:prstGeom prst="rect">
            <a:avLst/>
          </a:prstGeom>
        </p:spPr>
      </p:pic>
      <p:pic>
        <p:nvPicPr>
          <p:cNvPr id="6" name="Picture 5"/>
          <p:cNvPicPr>
            <a:picLocks noChangeAspect="1"/>
          </p:cNvPicPr>
          <p:nvPr/>
        </p:nvPicPr>
        <p:blipFill>
          <a:blip r:embed="rId3"/>
          <a:stretch>
            <a:fillRect/>
          </a:stretch>
        </p:blipFill>
        <p:spPr>
          <a:xfrm>
            <a:off x="7289074" y="4537166"/>
            <a:ext cx="4902925" cy="2320834"/>
          </a:xfrm>
          <a:prstGeom prst="rect">
            <a:avLst/>
          </a:prstGeom>
        </p:spPr>
      </p:pic>
    </p:spTree>
    <p:extLst>
      <p:ext uri="{BB962C8B-B14F-4D97-AF65-F5344CB8AC3E}">
        <p14:creationId xmlns:p14="http://schemas.microsoft.com/office/powerpoint/2010/main" val="260322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8046"/>
            <a:ext cx="8596668" cy="1712686"/>
          </a:xfrm>
        </p:spPr>
        <p:txBody>
          <a:bodyPr/>
          <a:lstStyle/>
          <a:p>
            <a:r>
              <a:rPr lang="en-US" dirty="0"/>
              <a:t>Laxatives</a:t>
            </a:r>
          </a:p>
        </p:txBody>
      </p:sp>
      <p:sp>
        <p:nvSpPr>
          <p:cNvPr id="3" name="Content Placeholder 2"/>
          <p:cNvSpPr>
            <a:spLocks noGrp="1"/>
          </p:cNvSpPr>
          <p:nvPr>
            <p:ph idx="1"/>
          </p:nvPr>
        </p:nvSpPr>
        <p:spPr>
          <a:xfrm>
            <a:off x="235131" y="757645"/>
            <a:ext cx="9788435" cy="6296297"/>
          </a:xfrm>
        </p:spPr>
        <p:txBody>
          <a:bodyPr>
            <a:normAutofit lnSpcReduction="10000"/>
          </a:bodyPr>
          <a:lstStyle/>
          <a:p>
            <a:pPr marL="0" indent="0">
              <a:buNone/>
            </a:pPr>
            <a:r>
              <a:rPr lang="en-US" sz="2200" dirty="0"/>
              <a:t>Lets face it—most people with PD need laxatives regularly so stop worrying so much about dependence and worry more about pooping</a:t>
            </a:r>
          </a:p>
          <a:p>
            <a:pPr marL="0" indent="0">
              <a:buNone/>
            </a:pPr>
            <a:r>
              <a:rPr lang="en-US" sz="2200" dirty="0"/>
              <a:t>All can cause diarrhea or cramping</a:t>
            </a:r>
          </a:p>
          <a:p>
            <a:r>
              <a:rPr lang="en-US" dirty="0"/>
              <a:t>Don’t wait to be constipated to take these.  Take them to keep regular.</a:t>
            </a:r>
          </a:p>
          <a:p>
            <a:r>
              <a:rPr lang="en-US" dirty="0"/>
              <a:t>Polyethylene Glycol (</a:t>
            </a:r>
            <a:r>
              <a:rPr lang="en-US" dirty="0" err="1"/>
              <a:t>Miralax</a:t>
            </a:r>
            <a:r>
              <a:rPr lang="en-US" dirty="0"/>
              <a:t>) &amp; Milk of Magnesia</a:t>
            </a:r>
          </a:p>
          <a:p>
            <a:pPr lvl="1"/>
            <a:r>
              <a:rPr lang="en-US" dirty="0"/>
              <a:t>By far what we use the most</a:t>
            </a:r>
          </a:p>
          <a:p>
            <a:pPr lvl="1"/>
            <a:r>
              <a:rPr lang="en-US" dirty="0"/>
              <a:t>Gentle laxative, increases fluid in the colon</a:t>
            </a:r>
          </a:p>
          <a:p>
            <a:pPr lvl="1"/>
            <a:r>
              <a:rPr lang="en-US" dirty="0"/>
              <a:t>Some need it 2-3x/day, others daily, others a few times/week, others only as needed</a:t>
            </a:r>
          </a:p>
          <a:p>
            <a:pPr lvl="1"/>
            <a:r>
              <a:rPr lang="en-US" dirty="0"/>
              <a:t>Improved stool frequency, consistency, and straining in 2 small studies (</a:t>
            </a:r>
            <a:r>
              <a:rPr lang="en-US" dirty="0" err="1"/>
              <a:t>Macrogel</a:t>
            </a:r>
            <a:r>
              <a:rPr lang="en-US" dirty="0"/>
              <a:t>)</a:t>
            </a:r>
          </a:p>
          <a:p>
            <a:r>
              <a:rPr lang="en-US" dirty="0"/>
              <a:t>Stimulant laxatives (</a:t>
            </a:r>
            <a:r>
              <a:rPr lang="en-US" dirty="0" err="1"/>
              <a:t>Dulcolax</a:t>
            </a:r>
            <a:r>
              <a:rPr lang="en-US" dirty="0"/>
              <a:t>/</a:t>
            </a:r>
            <a:r>
              <a:rPr lang="en-US" dirty="0" err="1"/>
              <a:t>Bisacodyl</a:t>
            </a:r>
            <a:r>
              <a:rPr lang="en-US" dirty="0"/>
              <a:t>) or Senna/</a:t>
            </a:r>
            <a:r>
              <a:rPr lang="en-US" dirty="0" err="1"/>
              <a:t>Senokot</a:t>
            </a:r>
            <a:r>
              <a:rPr lang="en-US" dirty="0"/>
              <a:t>)</a:t>
            </a:r>
          </a:p>
          <a:p>
            <a:pPr lvl="1"/>
            <a:r>
              <a:rPr lang="en-US" dirty="0"/>
              <a:t>Promote muscle contraction in the gut; may cause more cramping and dependence</a:t>
            </a:r>
          </a:p>
          <a:p>
            <a:r>
              <a:rPr lang="en-US" dirty="0" err="1"/>
              <a:t>Cisapride</a:t>
            </a:r>
            <a:r>
              <a:rPr lang="en-US" dirty="0"/>
              <a:t> (banned), </a:t>
            </a:r>
            <a:r>
              <a:rPr lang="en-US" dirty="0" err="1"/>
              <a:t>Tegaserod</a:t>
            </a:r>
            <a:r>
              <a:rPr lang="en-US" dirty="0"/>
              <a:t>/</a:t>
            </a:r>
            <a:r>
              <a:rPr lang="en-US" dirty="0" err="1"/>
              <a:t>Zelnorm</a:t>
            </a:r>
            <a:r>
              <a:rPr lang="en-US" dirty="0"/>
              <a:t> (recently reapproved), </a:t>
            </a:r>
            <a:r>
              <a:rPr lang="en-US" dirty="0" err="1"/>
              <a:t>Mosapride</a:t>
            </a:r>
            <a:endParaRPr lang="en-US" dirty="0"/>
          </a:p>
          <a:p>
            <a:pPr lvl="1"/>
            <a:r>
              <a:rPr lang="en-US" dirty="0"/>
              <a:t>All are serotonin agents</a:t>
            </a:r>
          </a:p>
          <a:p>
            <a:pPr lvl="1"/>
            <a:r>
              <a:rPr lang="en-US" dirty="0" err="1"/>
              <a:t>Tegaserod</a:t>
            </a:r>
            <a:r>
              <a:rPr lang="en-US" dirty="0"/>
              <a:t> and </a:t>
            </a:r>
            <a:r>
              <a:rPr lang="en-US" dirty="0" err="1"/>
              <a:t>Cisapride</a:t>
            </a:r>
            <a:r>
              <a:rPr lang="en-US" dirty="0"/>
              <a:t> banned in some places for risk of fatal cardiac arrhythmias</a:t>
            </a:r>
          </a:p>
          <a:p>
            <a:r>
              <a:rPr lang="en-US" dirty="0" err="1"/>
              <a:t>Relamorelin</a:t>
            </a:r>
            <a:r>
              <a:rPr lang="en-US" dirty="0"/>
              <a:t> (ghrelin agonist) </a:t>
            </a:r>
          </a:p>
          <a:p>
            <a:pPr lvl="1"/>
            <a:r>
              <a:rPr lang="en-US" dirty="0"/>
              <a:t>sub-Q produced too high stool frequency</a:t>
            </a:r>
          </a:p>
          <a:p>
            <a:pPr lvl="1"/>
            <a:r>
              <a:rPr lang="en-US" dirty="0"/>
              <a:t>Not approved in USA (studies ongoing for diabetic </a:t>
            </a:r>
            <a:r>
              <a:rPr lang="en-US" dirty="0" err="1"/>
              <a:t>gastroparesis</a:t>
            </a:r>
            <a:r>
              <a:rPr lang="en-US" dirty="0"/>
              <a:t>)</a:t>
            </a:r>
          </a:p>
        </p:txBody>
      </p:sp>
      <p:pic>
        <p:nvPicPr>
          <p:cNvPr id="4" name="Picture 3"/>
          <p:cNvPicPr>
            <a:picLocks noChangeAspect="1"/>
          </p:cNvPicPr>
          <p:nvPr/>
        </p:nvPicPr>
        <p:blipFill>
          <a:blip r:embed="rId2"/>
          <a:stretch>
            <a:fillRect/>
          </a:stretch>
        </p:blipFill>
        <p:spPr>
          <a:xfrm>
            <a:off x="10023566" y="-1"/>
            <a:ext cx="2168434" cy="3596641"/>
          </a:xfrm>
          <a:prstGeom prst="rect">
            <a:avLst/>
          </a:prstGeom>
        </p:spPr>
      </p:pic>
      <p:pic>
        <p:nvPicPr>
          <p:cNvPr id="5" name="Picture 4"/>
          <p:cNvPicPr>
            <a:picLocks noChangeAspect="1"/>
          </p:cNvPicPr>
          <p:nvPr/>
        </p:nvPicPr>
        <p:blipFill>
          <a:blip r:embed="rId3"/>
          <a:stretch>
            <a:fillRect/>
          </a:stretch>
        </p:blipFill>
        <p:spPr>
          <a:xfrm>
            <a:off x="10023566" y="3979817"/>
            <a:ext cx="2168434" cy="2878183"/>
          </a:xfrm>
          <a:prstGeom prst="rect">
            <a:avLst/>
          </a:prstGeom>
        </p:spPr>
      </p:pic>
    </p:spTree>
    <p:extLst>
      <p:ext uri="{BB962C8B-B14F-4D97-AF65-F5344CB8AC3E}">
        <p14:creationId xmlns:p14="http://schemas.microsoft.com/office/powerpoint/2010/main" val="3704393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 y="609600"/>
            <a:ext cx="10615749" cy="1320800"/>
          </a:xfrm>
        </p:spPr>
        <p:txBody>
          <a:bodyPr/>
          <a:lstStyle/>
          <a:p>
            <a:r>
              <a:rPr lang="en-US" dirty="0"/>
              <a:t>Prescription meds for constipation (IBS drugs)</a:t>
            </a:r>
          </a:p>
        </p:txBody>
      </p:sp>
      <p:sp>
        <p:nvSpPr>
          <p:cNvPr id="3" name="Content Placeholder 2"/>
          <p:cNvSpPr>
            <a:spLocks noGrp="1"/>
          </p:cNvSpPr>
          <p:nvPr>
            <p:ph idx="1"/>
          </p:nvPr>
        </p:nvSpPr>
        <p:spPr>
          <a:xfrm>
            <a:off x="677334" y="1445623"/>
            <a:ext cx="8596668" cy="5329646"/>
          </a:xfrm>
        </p:spPr>
        <p:txBody>
          <a:bodyPr>
            <a:normAutofit/>
          </a:bodyPr>
          <a:lstStyle/>
          <a:p>
            <a:r>
              <a:rPr lang="en-US" sz="2400" dirty="0" err="1"/>
              <a:t>Amitiza</a:t>
            </a:r>
            <a:r>
              <a:rPr lang="en-US" sz="2400" dirty="0"/>
              <a:t> (</a:t>
            </a:r>
            <a:r>
              <a:rPr lang="en-US" sz="2400" dirty="0" err="1"/>
              <a:t>lubiprostone</a:t>
            </a:r>
            <a:r>
              <a:rPr lang="en-US" sz="2400" dirty="0"/>
              <a:t>)</a:t>
            </a:r>
          </a:p>
          <a:p>
            <a:pPr lvl="1"/>
            <a:r>
              <a:rPr lang="en-US" sz="2000" dirty="0"/>
              <a:t>softens stools, increases gut motility</a:t>
            </a:r>
          </a:p>
          <a:p>
            <a:pPr marL="742950" lvl="2" indent="-342900"/>
            <a:r>
              <a:rPr lang="en-US" sz="2000" dirty="0"/>
              <a:t>Significant improvement in 5/27 subjects, some improvement in most subjects</a:t>
            </a:r>
          </a:p>
          <a:p>
            <a:pPr marL="742950" lvl="2" indent="-342900"/>
            <a:r>
              <a:rPr lang="en-US" sz="2000" dirty="0"/>
              <a:t>Expensive</a:t>
            </a:r>
          </a:p>
          <a:p>
            <a:pPr marL="742950" lvl="2" indent="-342900"/>
            <a:r>
              <a:rPr lang="en-US" sz="2000" dirty="0"/>
              <a:t>Watch for diarrhea, cramping, nausea</a:t>
            </a:r>
          </a:p>
          <a:p>
            <a:r>
              <a:rPr lang="en-US" sz="2400" dirty="0" err="1"/>
              <a:t>Linzess</a:t>
            </a:r>
            <a:r>
              <a:rPr lang="en-US" sz="2400" dirty="0"/>
              <a:t> (</a:t>
            </a:r>
            <a:r>
              <a:rPr lang="en-US" sz="2400" dirty="0" err="1"/>
              <a:t>linaclotide</a:t>
            </a:r>
            <a:r>
              <a:rPr lang="en-US" sz="2400" dirty="0"/>
              <a:t>) or </a:t>
            </a:r>
            <a:r>
              <a:rPr lang="en-US" sz="2400" dirty="0" err="1"/>
              <a:t>Trulance</a:t>
            </a:r>
            <a:r>
              <a:rPr lang="en-US" sz="2400" dirty="0"/>
              <a:t> (</a:t>
            </a:r>
            <a:r>
              <a:rPr lang="en-US" sz="2400" dirty="0" err="1"/>
              <a:t>plecanatide</a:t>
            </a:r>
            <a:r>
              <a:rPr lang="en-US" sz="2400" dirty="0"/>
              <a:t>)</a:t>
            </a:r>
          </a:p>
          <a:p>
            <a:pPr lvl="1"/>
            <a:r>
              <a:rPr lang="en-US" sz="2000" dirty="0"/>
              <a:t>Neither have been formally studies in PD</a:t>
            </a:r>
          </a:p>
          <a:p>
            <a:pPr lvl="1"/>
            <a:r>
              <a:rPr lang="en-US" sz="2000" dirty="0"/>
              <a:t>Improve slow transit constipation</a:t>
            </a:r>
          </a:p>
          <a:p>
            <a:pPr lvl="1"/>
            <a:r>
              <a:rPr lang="en-US" sz="2000" dirty="0"/>
              <a:t>Expensive</a:t>
            </a:r>
          </a:p>
          <a:p>
            <a:pPr lvl="1"/>
            <a:r>
              <a:rPr lang="en-US" sz="2000" dirty="0"/>
              <a:t>Watch for diarrhea, headache, abdominal pain, fatigue</a:t>
            </a:r>
          </a:p>
          <a:p>
            <a:pPr lvl="1"/>
            <a:r>
              <a:rPr lang="en-US" sz="2000" dirty="0"/>
              <a:t>We usually start with </a:t>
            </a:r>
            <a:r>
              <a:rPr lang="en-US" sz="2000" dirty="0" err="1"/>
              <a:t>Linzess</a:t>
            </a:r>
            <a:r>
              <a:rPr lang="en-US" sz="2000" dirty="0"/>
              <a:t> (less cramping?)</a:t>
            </a:r>
          </a:p>
        </p:txBody>
      </p:sp>
      <p:pic>
        <p:nvPicPr>
          <p:cNvPr id="4" name="Picture 3"/>
          <p:cNvPicPr>
            <a:picLocks noChangeAspect="1"/>
          </p:cNvPicPr>
          <p:nvPr/>
        </p:nvPicPr>
        <p:blipFill>
          <a:blip r:embed="rId2"/>
          <a:stretch>
            <a:fillRect/>
          </a:stretch>
        </p:blipFill>
        <p:spPr>
          <a:xfrm>
            <a:off x="9334500" y="2096769"/>
            <a:ext cx="2857500" cy="4008411"/>
          </a:xfrm>
          <a:prstGeom prst="rect">
            <a:avLst/>
          </a:prstGeom>
        </p:spPr>
      </p:pic>
    </p:spTree>
    <p:extLst>
      <p:ext uri="{BB962C8B-B14F-4D97-AF65-F5344CB8AC3E}">
        <p14:creationId xmlns:p14="http://schemas.microsoft.com/office/powerpoint/2010/main" val="3420114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Nonabsorbable</a:t>
            </a:r>
            <a:r>
              <a:rPr lang="en-US" dirty="0"/>
              <a:t> sugars</a:t>
            </a:r>
          </a:p>
        </p:txBody>
      </p:sp>
      <p:sp>
        <p:nvSpPr>
          <p:cNvPr id="3" name="Content Placeholder 2"/>
          <p:cNvSpPr>
            <a:spLocks noGrp="1"/>
          </p:cNvSpPr>
          <p:nvPr>
            <p:ph idx="1"/>
          </p:nvPr>
        </p:nvSpPr>
        <p:spPr>
          <a:xfrm>
            <a:off x="677334" y="2160589"/>
            <a:ext cx="7351969" cy="3880773"/>
          </a:xfrm>
        </p:spPr>
        <p:txBody>
          <a:bodyPr>
            <a:normAutofit/>
          </a:bodyPr>
          <a:lstStyle/>
          <a:p>
            <a:r>
              <a:rPr lang="en-US" sz="2400" dirty="0"/>
              <a:t>None have been studied in PD</a:t>
            </a:r>
          </a:p>
          <a:p>
            <a:r>
              <a:rPr lang="en-US" sz="2400" dirty="0"/>
              <a:t>Work by increasing water in stool</a:t>
            </a:r>
          </a:p>
          <a:p>
            <a:r>
              <a:rPr lang="en-US" sz="2400" dirty="0"/>
              <a:t>Generally work at a much slower rate as </a:t>
            </a:r>
            <a:r>
              <a:rPr lang="en-US" sz="2400" dirty="0" err="1"/>
              <a:t>Miralax</a:t>
            </a:r>
            <a:r>
              <a:rPr lang="en-US" sz="2400" dirty="0"/>
              <a:t> or not at all</a:t>
            </a:r>
          </a:p>
          <a:p>
            <a:r>
              <a:rPr lang="en-US" sz="2400" dirty="0"/>
              <a:t>Examples include lactulose or sorbitol</a:t>
            </a:r>
          </a:p>
          <a:p>
            <a:pPr lvl="1"/>
            <a:r>
              <a:rPr lang="en-US" sz="2000" dirty="0"/>
              <a:t>Primary side effect is bloating</a:t>
            </a:r>
          </a:p>
        </p:txBody>
      </p:sp>
      <p:pic>
        <p:nvPicPr>
          <p:cNvPr id="4" name="Picture 3"/>
          <p:cNvPicPr>
            <a:picLocks noChangeAspect="1"/>
          </p:cNvPicPr>
          <p:nvPr/>
        </p:nvPicPr>
        <p:blipFill>
          <a:blip r:embed="rId2"/>
          <a:stretch>
            <a:fillRect/>
          </a:stretch>
        </p:blipFill>
        <p:spPr>
          <a:xfrm>
            <a:off x="8029303" y="0"/>
            <a:ext cx="4162697" cy="3530600"/>
          </a:xfrm>
          <a:prstGeom prst="rect">
            <a:avLst/>
          </a:prstGeom>
        </p:spPr>
      </p:pic>
    </p:spTree>
    <p:extLst>
      <p:ext uri="{BB962C8B-B14F-4D97-AF65-F5344CB8AC3E}">
        <p14:creationId xmlns:p14="http://schemas.microsoft.com/office/powerpoint/2010/main" val="59106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875969" cy="1320800"/>
          </a:xfrm>
        </p:spPr>
        <p:txBody>
          <a:bodyPr/>
          <a:lstStyle/>
          <a:p>
            <a:r>
              <a:rPr lang="en-US" dirty="0"/>
              <a:t>Enemas, Suppositories and Botox, Oh My!</a:t>
            </a:r>
          </a:p>
        </p:txBody>
      </p:sp>
      <p:sp>
        <p:nvSpPr>
          <p:cNvPr id="3" name="Content Placeholder 2"/>
          <p:cNvSpPr>
            <a:spLocks noGrp="1"/>
          </p:cNvSpPr>
          <p:nvPr>
            <p:ph idx="1"/>
          </p:nvPr>
        </p:nvSpPr>
        <p:spPr>
          <a:xfrm>
            <a:off x="677334" y="1602377"/>
            <a:ext cx="8596668" cy="5138057"/>
          </a:xfrm>
        </p:spPr>
        <p:txBody>
          <a:bodyPr>
            <a:normAutofit/>
          </a:bodyPr>
          <a:lstStyle/>
          <a:p>
            <a:r>
              <a:rPr lang="en-US" sz="2400" dirty="0" err="1"/>
              <a:t>Glycerine</a:t>
            </a:r>
            <a:r>
              <a:rPr lang="en-US" sz="2400" dirty="0"/>
              <a:t> suppositories are a good option</a:t>
            </a:r>
          </a:p>
          <a:p>
            <a:pPr lvl="1"/>
            <a:r>
              <a:rPr lang="en-US" sz="2200" dirty="0"/>
              <a:t>Osmotic and stimulant properties</a:t>
            </a:r>
          </a:p>
          <a:p>
            <a:r>
              <a:rPr lang="en-US" sz="2400" dirty="0"/>
              <a:t>Some people like </a:t>
            </a:r>
            <a:r>
              <a:rPr lang="en-US" sz="2400" dirty="0" err="1"/>
              <a:t>Dulcolax</a:t>
            </a:r>
            <a:r>
              <a:rPr lang="en-US" sz="2400" dirty="0"/>
              <a:t> suppositories but they can be habit forming</a:t>
            </a:r>
          </a:p>
          <a:p>
            <a:r>
              <a:rPr lang="en-US" sz="2400" dirty="0"/>
              <a:t>“Fleets” Enemas are okay but when possible, we prefer to avoid them because of risk of dependence and well, because it is putting something up your butt</a:t>
            </a:r>
          </a:p>
          <a:p>
            <a:pPr lvl="1"/>
            <a:r>
              <a:rPr lang="en-US" sz="2200" dirty="0"/>
              <a:t>Can also cause bloating and cramping</a:t>
            </a:r>
          </a:p>
          <a:p>
            <a:r>
              <a:rPr lang="en-US" sz="2400" dirty="0"/>
              <a:t>Botox to the </a:t>
            </a:r>
            <a:r>
              <a:rPr lang="en-US" sz="2400" dirty="0" err="1"/>
              <a:t>puborectal</a:t>
            </a:r>
            <a:r>
              <a:rPr lang="en-US" sz="2400" dirty="0"/>
              <a:t> muscle may help those with outlet obstruction (straining, incomplete emptying of the bowel) in PD but these studies were fairly small and </a:t>
            </a:r>
            <a:r>
              <a:rPr lang="en-US" sz="2400" dirty="0" err="1"/>
              <a:t>botox</a:t>
            </a:r>
            <a:r>
              <a:rPr lang="en-US" sz="2400" dirty="0"/>
              <a:t> is shots</a:t>
            </a:r>
          </a:p>
          <a:p>
            <a:endParaRPr lang="en-US" dirty="0"/>
          </a:p>
        </p:txBody>
      </p:sp>
      <p:pic>
        <p:nvPicPr>
          <p:cNvPr id="4" name="Picture 3"/>
          <p:cNvPicPr>
            <a:picLocks noChangeAspect="1"/>
          </p:cNvPicPr>
          <p:nvPr/>
        </p:nvPicPr>
        <p:blipFill>
          <a:blip r:embed="rId2"/>
          <a:stretch>
            <a:fillRect/>
          </a:stretch>
        </p:blipFill>
        <p:spPr>
          <a:xfrm>
            <a:off x="9274002" y="4023361"/>
            <a:ext cx="2927250" cy="2834640"/>
          </a:xfrm>
          <a:prstGeom prst="rect">
            <a:avLst/>
          </a:prstGeom>
        </p:spPr>
      </p:pic>
    </p:spTree>
    <p:extLst>
      <p:ext uri="{BB962C8B-B14F-4D97-AF65-F5344CB8AC3E}">
        <p14:creationId xmlns:p14="http://schemas.microsoft.com/office/powerpoint/2010/main" val="1898103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a small step stool to raise feet during BMs for proper positioning</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4595431" y="2534195"/>
            <a:ext cx="5465387" cy="3352800"/>
          </a:xfrm>
          <a:prstGeom prst="rect">
            <a:avLst/>
          </a:prstGeom>
        </p:spPr>
      </p:pic>
      <p:pic>
        <p:nvPicPr>
          <p:cNvPr id="5" name="Picture 4"/>
          <p:cNvPicPr>
            <a:picLocks noChangeAspect="1"/>
          </p:cNvPicPr>
          <p:nvPr/>
        </p:nvPicPr>
        <p:blipFill>
          <a:blip r:embed="rId3"/>
          <a:stretch>
            <a:fillRect/>
          </a:stretch>
        </p:blipFill>
        <p:spPr>
          <a:xfrm>
            <a:off x="577894" y="2641963"/>
            <a:ext cx="3076575" cy="3245032"/>
          </a:xfrm>
          <a:prstGeom prst="rect">
            <a:avLst/>
          </a:prstGeom>
        </p:spPr>
      </p:pic>
    </p:spTree>
    <p:extLst>
      <p:ext uri="{BB962C8B-B14F-4D97-AF65-F5344CB8AC3E}">
        <p14:creationId xmlns:p14="http://schemas.microsoft.com/office/powerpoint/2010/main" val="56632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t>
            </a:r>
            <a:r>
              <a:rPr lang="en-US" dirty="0" err="1"/>
              <a:t>nonmedicinal</a:t>
            </a:r>
            <a:r>
              <a:rPr lang="en-US" dirty="0"/>
              <a:t> options</a:t>
            </a:r>
          </a:p>
        </p:txBody>
      </p:sp>
      <p:sp>
        <p:nvSpPr>
          <p:cNvPr id="3" name="Content Placeholder 2"/>
          <p:cNvSpPr>
            <a:spLocks noGrp="1"/>
          </p:cNvSpPr>
          <p:nvPr>
            <p:ph idx="1"/>
          </p:nvPr>
        </p:nvSpPr>
        <p:spPr>
          <a:xfrm>
            <a:off x="677334" y="1358537"/>
            <a:ext cx="9224312" cy="5390606"/>
          </a:xfrm>
        </p:spPr>
        <p:txBody>
          <a:bodyPr>
            <a:normAutofit/>
          </a:bodyPr>
          <a:lstStyle/>
          <a:p>
            <a:r>
              <a:rPr lang="en-US" sz="2000" dirty="0"/>
              <a:t>Abdominal massage did not seem to help in one small PD study</a:t>
            </a:r>
          </a:p>
          <a:p>
            <a:r>
              <a:rPr lang="en-US" sz="2000" dirty="0"/>
              <a:t>One study showed mild improvement with functional magnetic stimulation of the thoracic and </a:t>
            </a:r>
            <a:r>
              <a:rPr lang="en-US" sz="2000" dirty="0" err="1"/>
              <a:t>lumbrosacral</a:t>
            </a:r>
            <a:r>
              <a:rPr lang="en-US" sz="2000" dirty="0"/>
              <a:t> nerves in PD patients treated already with laxatives and enemas</a:t>
            </a:r>
          </a:p>
          <a:p>
            <a:r>
              <a:rPr lang="en-US" sz="2000" dirty="0"/>
              <a:t>Increase fiber in the diet (fruits with edible seeds, veggies, legumes, whole grain bread/cereal)</a:t>
            </a:r>
          </a:p>
          <a:p>
            <a:r>
              <a:rPr lang="en-US" sz="2000" dirty="0"/>
              <a:t>DBS may improve constipation—but we would never do DBS FOR constipation</a:t>
            </a:r>
          </a:p>
          <a:p>
            <a:r>
              <a:rPr lang="en-US" sz="2000" dirty="0"/>
              <a:t>Increase fluid intake (1.5 to 2 quarts daily not counting milk products or caffeine products)  </a:t>
            </a:r>
            <a:r>
              <a:rPr lang="en-US" sz="2000" dirty="0" err="1"/>
              <a:t>Hahahahahahahaha</a:t>
            </a:r>
            <a:r>
              <a:rPr lang="en-US" sz="2000" dirty="0"/>
              <a:t>—never going to happen</a:t>
            </a:r>
          </a:p>
          <a:p>
            <a:r>
              <a:rPr lang="en-US" sz="2000" dirty="0"/>
              <a:t>Exercise</a:t>
            </a:r>
          </a:p>
          <a:p>
            <a:r>
              <a:rPr lang="en-US" sz="2000" dirty="0"/>
              <a:t>Move bowels as soon as you feel the urge</a:t>
            </a:r>
          </a:p>
          <a:p>
            <a:r>
              <a:rPr lang="en-US" sz="2000" dirty="0"/>
              <a:t>Please talk to your doctor and don’t be </a:t>
            </a:r>
            <a:r>
              <a:rPr lang="en-US" sz="2000" dirty="0" err="1"/>
              <a:t>embarrASSed</a:t>
            </a:r>
            <a:endParaRPr lang="en-US" sz="2000" dirty="0"/>
          </a:p>
          <a:p>
            <a:pPr lvl="1"/>
            <a:r>
              <a:rPr lang="en-US" sz="1800" dirty="0"/>
              <a:t>After all, he/she poops too</a:t>
            </a:r>
          </a:p>
        </p:txBody>
      </p:sp>
    </p:spTree>
    <p:extLst>
      <p:ext uri="{BB962C8B-B14F-4D97-AF65-F5344CB8AC3E}">
        <p14:creationId xmlns:p14="http://schemas.microsoft.com/office/powerpoint/2010/main" val="230073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Urinary Problems in PD</a:t>
            </a:r>
          </a:p>
        </p:txBody>
      </p:sp>
      <p:sp>
        <p:nvSpPr>
          <p:cNvPr id="3" name="Content Placeholder 2"/>
          <p:cNvSpPr>
            <a:spLocks noGrp="1"/>
          </p:cNvSpPr>
          <p:nvPr>
            <p:ph idx="1"/>
          </p:nvPr>
        </p:nvSpPr>
        <p:spPr>
          <a:xfrm>
            <a:off x="677334" y="1433385"/>
            <a:ext cx="8596668" cy="4607978"/>
          </a:xfrm>
        </p:spPr>
        <p:txBody>
          <a:bodyPr>
            <a:normAutofit/>
          </a:bodyPr>
          <a:lstStyle/>
          <a:p>
            <a:r>
              <a:rPr lang="en-US" sz="2800" dirty="0"/>
              <a:t>Urgency</a:t>
            </a:r>
          </a:p>
          <a:p>
            <a:r>
              <a:rPr lang="en-US" sz="2800" dirty="0"/>
              <a:t>Frequency</a:t>
            </a:r>
          </a:p>
          <a:p>
            <a:r>
              <a:rPr lang="en-US" sz="2800" dirty="0" err="1"/>
              <a:t>Nocturia</a:t>
            </a:r>
            <a:endParaRPr lang="en-US" sz="2800" dirty="0"/>
          </a:p>
          <a:p>
            <a:r>
              <a:rPr lang="en-US" sz="2800" dirty="0"/>
              <a:t>Incontinence, Dribbling</a:t>
            </a:r>
          </a:p>
          <a:p>
            <a:r>
              <a:rPr lang="en-US" sz="2800" dirty="0"/>
              <a:t>Weak flow</a:t>
            </a:r>
          </a:p>
          <a:p>
            <a:r>
              <a:rPr lang="en-US" sz="2800" dirty="0"/>
              <a:t>Trouble starting flow</a:t>
            </a:r>
          </a:p>
          <a:p>
            <a:r>
              <a:rPr lang="en-US" sz="2800" dirty="0"/>
              <a:t>Trouble emptying bladder fully</a:t>
            </a:r>
          </a:p>
          <a:p>
            <a:r>
              <a:rPr lang="en-US" sz="2800" dirty="0"/>
              <a:t>UTI</a:t>
            </a:r>
          </a:p>
        </p:txBody>
      </p:sp>
      <p:pic>
        <p:nvPicPr>
          <p:cNvPr id="4" name="Picture 3"/>
          <p:cNvPicPr>
            <a:picLocks noChangeAspect="1"/>
          </p:cNvPicPr>
          <p:nvPr/>
        </p:nvPicPr>
        <p:blipFill>
          <a:blip r:embed="rId2"/>
          <a:stretch>
            <a:fillRect/>
          </a:stretch>
        </p:blipFill>
        <p:spPr>
          <a:xfrm>
            <a:off x="5860870" y="1433386"/>
            <a:ext cx="4122148" cy="3208284"/>
          </a:xfrm>
          <a:prstGeom prst="rect">
            <a:avLst/>
          </a:prstGeom>
        </p:spPr>
      </p:pic>
    </p:spTree>
    <p:extLst>
      <p:ext uri="{BB962C8B-B14F-4D97-AF65-F5344CB8AC3E}">
        <p14:creationId xmlns:p14="http://schemas.microsoft.com/office/powerpoint/2010/main" val="400819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difference in all of these urinary issues?</a:t>
            </a:r>
          </a:p>
        </p:txBody>
      </p:sp>
      <p:sp>
        <p:nvSpPr>
          <p:cNvPr id="3" name="Content Placeholder 2"/>
          <p:cNvSpPr>
            <a:spLocks noGrp="1"/>
          </p:cNvSpPr>
          <p:nvPr>
            <p:ph idx="1"/>
          </p:nvPr>
        </p:nvSpPr>
        <p:spPr/>
        <p:txBody>
          <a:bodyPr/>
          <a:lstStyle/>
          <a:p>
            <a:r>
              <a:rPr lang="en-US" dirty="0"/>
              <a:t>Overactive Bladder vs Overflow Bladder</a:t>
            </a:r>
          </a:p>
          <a:p>
            <a:pPr lvl="1"/>
            <a:r>
              <a:rPr lang="en-US" dirty="0"/>
              <a:t>Urinary urgency, frequency, </a:t>
            </a:r>
            <a:r>
              <a:rPr lang="en-US" dirty="0" err="1"/>
              <a:t>nocturia</a:t>
            </a:r>
            <a:r>
              <a:rPr lang="en-US" dirty="0"/>
              <a:t>, incontinence = Storage symptoms</a:t>
            </a:r>
          </a:p>
          <a:p>
            <a:pPr lvl="1"/>
            <a:r>
              <a:rPr lang="en-US" dirty="0"/>
              <a:t>Urinary hesitancy, interrupted or poor stream, double voiding, urinary retention = Voiding symptoms</a:t>
            </a:r>
          </a:p>
          <a:p>
            <a:pPr lvl="1"/>
            <a:r>
              <a:rPr lang="en-US" dirty="0"/>
              <a:t>Dribbling before reaching potty is likely a storage symptom</a:t>
            </a:r>
          </a:p>
          <a:p>
            <a:pPr lvl="1"/>
            <a:r>
              <a:rPr lang="en-US" dirty="0"/>
              <a:t>Dribbling after finishing urinating is likely a voiding symptom</a:t>
            </a:r>
          </a:p>
        </p:txBody>
      </p:sp>
      <p:pic>
        <p:nvPicPr>
          <p:cNvPr id="4" name="Picture 3"/>
          <p:cNvPicPr>
            <a:picLocks noChangeAspect="1"/>
          </p:cNvPicPr>
          <p:nvPr/>
        </p:nvPicPr>
        <p:blipFill>
          <a:blip r:embed="rId2"/>
          <a:stretch>
            <a:fillRect/>
          </a:stretch>
        </p:blipFill>
        <p:spPr>
          <a:xfrm>
            <a:off x="1730420" y="4423955"/>
            <a:ext cx="1990725" cy="2096588"/>
          </a:xfrm>
          <a:prstGeom prst="rect">
            <a:avLst/>
          </a:prstGeom>
        </p:spPr>
      </p:pic>
      <p:pic>
        <p:nvPicPr>
          <p:cNvPr id="5" name="Picture 4"/>
          <p:cNvPicPr>
            <a:picLocks noChangeAspect="1"/>
          </p:cNvPicPr>
          <p:nvPr/>
        </p:nvPicPr>
        <p:blipFill>
          <a:blip r:embed="rId3"/>
          <a:stretch>
            <a:fillRect/>
          </a:stretch>
        </p:blipFill>
        <p:spPr>
          <a:xfrm>
            <a:off x="5974080" y="4339317"/>
            <a:ext cx="2351314" cy="2181225"/>
          </a:xfrm>
          <a:prstGeom prst="rect">
            <a:avLst/>
          </a:prstGeom>
        </p:spPr>
      </p:pic>
    </p:spTree>
    <p:extLst>
      <p:ext uri="{BB962C8B-B14F-4D97-AF65-F5344CB8AC3E}">
        <p14:creationId xmlns:p14="http://schemas.microsoft.com/office/powerpoint/2010/main" val="2647226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0594"/>
            <a:ext cx="8596668" cy="1529806"/>
          </a:xfrm>
        </p:spPr>
        <p:txBody>
          <a:bodyPr/>
          <a:lstStyle/>
          <a:p>
            <a:r>
              <a:rPr lang="en-US" dirty="0"/>
              <a:t>Types of urinary incontinence</a:t>
            </a:r>
          </a:p>
        </p:txBody>
      </p:sp>
      <p:sp>
        <p:nvSpPr>
          <p:cNvPr id="3" name="Content Placeholder 2"/>
          <p:cNvSpPr>
            <a:spLocks noGrp="1"/>
          </p:cNvSpPr>
          <p:nvPr>
            <p:ph idx="1"/>
          </p:nvPr>
        </p:nvSpPr>
        <p:spPr>
          <a:xfrm>
            <a:off x="677334" y="1123406"/>
            <a:ext cx="8596668" cy="4917957"/>
          </a:xfrm>
        </p:spPr>
        <p:txBody>
          <a:bodyPr/>
          <a:lstStyle/>
          <a:p>
            <a:r>
              <a:rPr lang="en-US" sz="2000" dirty="0"/>
              <a:t>Stress incontinence – leakage caused by activity, sneezing or coughing. </a:t>
            </a:r>
          </a:p>
          <a:p>
            <a:r>
              <a:rPr lang="en-US" sz="2000" dirty="0"/>
              <a:t> Urge incontinence – leakage following sudden urge to urinate without being able to control that urge. </a:t>
            </a:r>
          </a:p>
          <a:p>
            <a:r>
              <a:rPr lang="en-US" sz="2000" dirty="0"/>
              <a:t> Overflow incontinence – leakage caused by ‘overflow’ of urine from an overly full bladder because of not completely emptying the bladder. </a:t>
            </a:r>
          </a:p>
          <a:p>
            <a:r>
              <a:rPr lang="en-US" sz="2000" dirty="0"/>
              <a:t> Mixed incontinence – typically a combination of both urge and stress incontinence. Most common type in women.</a:t>
            </a:r>
          </a:p>
          <a:p>
            <a:pPr lvl="1"/>
            <a:r>
              <a:rPr lang="en-US" sz="1800" dirty="0"/>
              <a:t>Sometimes people have mixed incomplete emptying and urge incontinence</a:t>
            </a:r>
          </a:p>
        </p:txBody>
      </p:sp>
      <p:pic>
        <p:nvPicPr>
          <p:cNvPr id="4" name="Picture 3"/>
          <p:cNvPicPr>
            <a:picLocks noChangeAspect="1"/>
          </p:cNvPicPr>
          <p:nvPr/>
        </p:nvPicPr>
        <p:blipFill>
          <a:blip r:embed="rId2"/>
          <a:stretch>
            <a:fillRect/>
          </a:stretch>
        </p:blipFill>
        <p:spPr>
          <a:xfrm>
            <a:off x="2342606" y="4859384"/>
            <a:ext cx="4511039" cy="1711098"/>
          </a:xfrm>
          <a:prstGeom prst="rect">
            <a:avLst/>
          </a:prstGeom>
        </p:spPr>
      </p:pic>
    </p:spTree>
    <p:extLst>
      <p:ext uri="{BB962C8B-B14F-4D97-AF65-F5344CB8AC3E}">
        <p14:creationId xmlns:p14="http://schemas.microsoft.com/office/powerpoint/2010/main" val="273453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714"/>
            <a:ext cx="8596668" cy="748937"/>
          </a:xfrm>
        </p:spPr>
        <p:txBody>
          <a:bodyPr/>
          <a:lstStyle/>
          <a:p>
            <a:r>
              <a:rPr lang="en-US" dirty="0"/>
              <a:t>How common are these problems?</a:t>
            </a:r>
          </a:p>
        </p:txBody>
      </p:sp>
      <p:sp>
        <p:nvSpPr>
          <p:cNvPr id="3" name="Content Placeholder 2"/>
          <p:cNvSpPr>
            <a:spLocks noGrp="1"/>
          </p:cNvSpPr>
          <p:nvPr>
            <p:ph idx="1"/>
          </p:nvPr>
        </p:nvSpPr>
        <p:spPr>
          <a:xfrm>
            <a:off x="677333" y="966651"/>
            <a:ext cx="9792959" cy="5747187"/>
          </a:xfrm>
        </p:spPr>
        <p:txBody>
          <a:bodyPr>
            <a:normAutofit fontScale="92500" lnSpcReduction="20000"/>
          </a:bodyPr>
          <a:lstStyle/>
          <a:p>
            <a:r>
              <a:rPr lang="en-US" sz="2800" dirty="0"/>
              <a:t>Urinary issues can cause UTI, social isolation, embarrassment, decreased quality of life</a:t>
            </a:r>
          </a:p>
          <a:p>
            <a:r>
              <a:rPr lang="en-US" sz="2800" dirty="0"/>
              <a:t>Some type of urinary problem:  57.3%</a:t>
            </a:r>
          </a:p>
          <a:p>
            <a:r>
              <a:rPr lang="en-US" sz="2800" dirty="0"/>
              <a:t>Significantly more common &amp; sooner in MSA: 60-100%</a:t>
            </a:r>
          </a:p>
          <a:p>
            <a:r>
              <a:rPr lang="en-US" sz="2600" dirty="0"/>
              <a:t>This is much more common than in the general population</a:t>
            </a:r>
          </a:p>
          <a:p>
            <a:r>
              <a:rPr lang="en-US" sz="2800" dirty="0"/>
              <a:t>Usual onset in PD:  ~6 years after motor symptoms</a:t>
            </a:r>
          </a:p>
          <a:p>
            <a:r>
              <a:rPr lang="en-US" sz="2800" dirty="0"/>
              <a:t>More likely as you age and as PD progresses</a:t>
            </a:r>
          </a:p>
          <a:p>
            <a:pPr lvl="1"/>
            <a:r>
              <a:rPr lang="en-US" sz="2400" dirty="0"/>
              <a:t>Storage symptoms:  57-83% of PD patients</a:t>
            </a:r>
          </a:p>
          <a:p>
            <a:pPr lvl="2"/>
            <a:r>
              <a:rPr lang="en-US" sz="2200" dirty="0" err="1"/>
              <a:t>Nocturia</a:t>
            </a:r>
            <a:r>
              <a:rPr lang="en-US" sz="2200" dirty="0"/>
              <a:t> (having to pee at night):  &gt;60% of PD patient</a:t>
            </a:r>
          </a:p>
          <a:p>
            <a:pPr lvl="2"/>
            <a:r>
              <a:rPr lang="en-US" sz="2200" dirty="0"/>
              <a:t>Urinary frequency:  16-36% of PD patients</a:t>
            </a:r>
          </a:p>
          <a:p>
            <a:pPr lvl="2"/>
            <a:r>
              <a:rPr lang="en-US" sz="2200" dirty="0"/>
              <a:t>Urinary urgency:  33-54% of PD patients</a:t>
            </a:r>
          </a:p>
          <a:p>
            <a:pPr lvl="1"/>
            <a:r>
              <a:rPr lang="en-US" sz="2400" dirty="0"/>
              <a:t>Voiding symptoms: 17-27% of PD patients (much more common in MSA)</a:t>
            </a:r>
          </a:p>
          <a:p>
            <a:pPr lvl="1"/>
            <a:r>
              <a:rPr lang="en-US" sz="2400" dirty="0"/>
              <a:t>PD women tend to have lower residual volumes (after voiding) and </a:t>
            </a:r>
            <a:r>
              <a:rPr lang="en-US" sz="2200" dirty="0"/>
              <a:t>decreased bladder capacity</a:t>
            </a:r>
          </a:p>
        </p:txBody>
      </p:sp>
    </p:spTree>
    <p:extLst>
      <p:ext uri="{BB962C8B-B14F-4D97-AF65-F5344CB8AC3E}">
        <p14:creationId xmlns:p14="http://schemas.microsoft.com/office/powerpoint/2010/main" val="423859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0926"/>
            <a:ext cx="8596668" cy="1599474"/>
          </a:xfrm>
        </p:spPr>
        <p:txBody>
          <a:bodyPr/>
          <a:lstStyle/>
          <a:p>
            <a:r>
              <a:rPr lang="en-US" dirty="0"/>
              <a:t>What causes urinary problems in PD?</a:t>
            </a:r>
          </a:p>
        </p:txBody>
      </p:sp>
      <p:sp>
        <p:nvSpPr>
          <p:cNvPr id="3" name="Content Placeholder 2"/>
          <p:cNvSpPr>
            <a:spLocks noGrp="1"/>
          </p:cNvSpPr>
          <p:nvPr>
            <p:ph idx="1"/>
          </p:nvPr>
        </p:nvSpPr>
        <p:spPr>
          <a:xfrm>
            <a:off x="374469" y="1079863"/>
            <a:ext cx="9135291" cy="5529911"/>
          </a:xfrm>
        </p:spPr>
        <p:txBody>
          <a:bodyPr>
            <a:normAutofit/>
          </a:bodyPr>
          <a:lstStyle/>
          <a:p>
            <a:r>
              <a:rPr lang="en-US" sz="2000" dirty="0"/>
              <a:t>Its ultimately coming from your brain—”Neurogenic Bladder Control”</a:t>
            </a:r>
          </a:p>
          <a:p>
            <a:pPr lvl="1"/>
            <a:r>
              <a:rPr lang="en-US" sz="1800" dirty="0"/>
              <a:t>Somatic and autonomic nervous system allow safe storage and appropriate, efficient voiding</a:t>
            </a:r>
          </a:p>
          <a:p>
            <a:pPr lvl="1"/>
            <a:r>
              <a:rPr lang="en-US" sz="1800" dirty="0"/>
              <a:t>Areas of Nervous System involved:  Pons, sacral spinal cord, peripheral nerves, sympathetic and parasympathetic nervous system, midbrain (dopaminergic neurons in substantia </a:t>
            </a:r>
            <a:r>
              <a:rPr lang="en-US" sz="1800" dirty="0" err="1"/>
              <a:t>nigra</a:t>
            </a:r>
            <a:r>
              <a:rPr lang="en-US" sz="1800" dirty="0"/>
              <a:t>, basal ganglia, thalamus, striatum), cerebral cortex, cerebellum</a:t>
            </a:r>
          </a:p>
          <a:p>
            <a:pPr lvl="1"/>
            <a:r>
              <a:rPr lang="en-US" sz="1800" dirty="0"/>
              <a:t>Dopamine loss results in partial or total disconnection of the micturition reflex from the voluntary control centers, resulting in frequent detrusor contractions at low bladder volumes.  This means:  You can’t hold as much</a:t>
            </a:r>
          </a:p>
          <a:p>
            <a:pPr lvl="1"/>
            <a:r>
              <a:rPr lang="en-US" sz="1800" dirty="0"/>
              <a:t>Detrusor </a:t>
            </a:r>
            <a:r>
              <a:rPr lang="en-US" sz="1800" dirty="0" err="1"/>
              <a:t>overactivity</a:t>
            </a:r>
            <a:r>
              <a:rPr lang="en-US" sz="1800" dirty="0"/>
              <a:t> seen in 45-93% of PD patients (urge incontinence, frequency, </a:t>
            </a:r>
            <a:r>
              <a:rPr lang="en-US" sz="1800" dirty="0" err="1"/>
              <a:t>nocturia</a:t>
            </a:r>
            <a:r>
              <a:rPr lang="en-US" sz="1800" dirty="0"/>
              <a:t>)</a:t>
            </a:r>
          </a:p>
          <a:p>
            <a:pPr lvl="1"/>
            <a:r>
              <a:rPr lang="en-US" sz="1800" dirty="0"/>
              <a:t>Urethral sphincter bradykinesia:  11%, incomplete relaxation of pelvic floor: 37% (hesitancy, weak stream, incomplete emptying)</a:t>
            </a:r>
          </a:p>
          <a:p>
            <a:pPr lvl="1"/>
            <a:r>
              <a:rPr lang="en-US" sz="1800" dirty="0"/>
              <a:t>Small bladder capacity seen in 46% of PD patients</a:t>
            </a:r>
          </a:p>
          <a:p>
            <a:pPr lvl="1"/>
            <a:endParaRPr lang="en-US" dirty="0"/>
          </a:p>
          <a:p>
            <a:endParaRPr lang="en-US" dirty="0"/>
          </a:p>
          <a:p>
            <a:endParaRPr lang="en-US" dirty="0"/>
          </a:p>
        </p:txBody>
      </p:sp>
    </p:spTree>
    <p:extLst>
      <p:ext uri="{BB962C8B-B14F-4D97-AF65-F5344CB8AC3E}">
        <p14:creationId xmlns:p14="http://schemas.microsoft.com/office/powerpoint/2010/main" val="320464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4469"/>
            <a:ext cx="8596668" cy="1555931"/>
          </a:xfrm>
        </p:spPr>
        <p:txBody>
          <a:bodyPr/>
          <a:lstStyle/>
          <a:p>
            <a:r>
              <a:rPr lang="en-US" dirty="0"/>
              <a:t>Could PD medicine affect the bladder problems?</a:t>
            </a:r>
          </a:p>
        </p:txBody>
      </p:sp>
      <p:sp>
        <p:nvSpPr>
          <p:cNvPr id="3" name="Content Placeholder 2"/>
          <p:cNvSpPr>
            <a:spLocks noGrp="1"/>
          </p:cNvSpPr>
          <p:nvPr>
            <p:ph idx="1"/>
          </p:nvPr>
        </p:nvSpPr>
        <p:spPr>
          <a:xfrm>
            <a:off x="383177" y="1715589"/>
            <a:ext cx="9248503" cy="4325773"/>
          </a:xfrm>
        </p:spPr>
        <p:txBody>
          <a:bodyPr/>
          <a:lstStyle/>
          <a:p>
            <a:r>
              <a:rPr lang="en-US" sz="2400" dirty="0"/>
              <a:t>Unclear</a:t>
            </a:r>
          </a:p>
          <a:p>
            <a:pPr lvl="1"/>
            <a:r>
              <a:rPr lang="en-US" sz="1800" dirty="0"/>
              <a:t>A few studies showed improvement in bladder capacity while one showed it worsened bladder capacity</a:t>
            </a:r>
          </a:p>
          <a:p>
            <a:pPr lvl="1"/>
            <a:r>
              <a:rPr lang="en-US" sz="1800" dirty="0"/>
              <a:t>One study showed levodopa worsened detrusor </a:t>
            </a:r>
            <a:r>
              <a:rPr lang="en-US" sz="1800" dirty="0" err="1"/>
              <a:t>overactivity</a:t>
            </a:r>
            <a:r>
              <a:rPr lang="en-US" sz="1800" dirty="0"/>
              <a:t> in some people and improved it in others</a:t>
            </a:r>
          </a:p>
          <a:p>
            <a:pPr lvl="1"/>
            <a:r>
              <a:rPr lang="en-US" sz="1800" dirty="0"/>
              <a:t>One study showed levodopa worsened detrusor </a:t>
            </a:r>
            <a:r>
              <a:rPr lang="en-US" sz="1800" dirty="0" err="1"/>
              <a:t>overactivity</a:t>
            </a:r>
            <a:r>
              <a:rPr lang="en-US" sz="1800" dirty="0"/>
              <a:t> during storage and improved bladder empting</a:t>
            </a:r>
          </a:p>
        </p:txBody>
      </p:sp>
      <p:pic>
        <p:nvPicPr>
          <p:cNvPr id="4" name="Picture 3"/>
          <p:cNvPicPr>
            <a:picLocks noChangeAspect="1"/>
          </p:cNvPicPr>
          <p:nvPr/>
        </p:nvPicPr>
        <p:blipFill>
          <a:blip r:embed="rId2"/>
          <a:stretch>
            <a:fillRect/>
          </a:stretch>
        </p:blipFill>
        <p:spPr>
          <a:xfrm>
            <a:off x="3727269" y="4511040"/>
            <a:ext cx="3335381" cy="2227897"/>
          </a:xfrm>
          <a:prstGeom prst="rect">
            <a:avLst/>
          </a:prstGeom>
        </p:spPr>
      </p:pic>
    </p:spTree>
    <p:extLst>
      <p:ext uri="{BB962C8B-B14F-4D97-AF65-F5344CB8AC3E}">
        <p14:creationId xmlns:p14="http://schemas.microsoft.com/office/powerpoint/2010/main" val="42611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considerations because its not always “Just PD”</a:t>
            </a:r>
            <a:br>
              <a:rPr lang="en-US" dirty="0"/>
            </a:br>
            <a:br>
              <a:rPr lang="en-US" dirty="0"/>
            </a:br>
            <a:endParaRPr lang="en-US" dirty="0"/>
          </a:p>
        </p:txBody>
      </p:sp>
      <p:sp>
        <p:nvSpPr>
          <p:cNvPr id="3" name="Content Placeholder 2"/>
          <p:cNvSpPr>
            <a:spLocks noGrp="1"/>
          </p:cNvSpPr>
          <p:nvPr>
            <p:ph idx="1"/>
          </p:nvPr>
        </p:nvSpPr>
        <p:spPr>
          <a:xfrm>
            <a:off x="217714" y="1619795"/>
            <a:ext cx="9204960" cy="4412859"/>
          </a:xfrm>
        </p:spPr>
        <p:txBody>
          <a:bodyPr>
            <a:noAutofit/>
          </a:bodyPr>
          <a:lstStyle/>
          <a:p>
            <a:r>
              <a:rPr lang="en-US" sz="2000" dirty="0"/>
              <a:t>Benign Prostatic Hypertrophy in men</a:t>
            </a:r>
          </a:p>
          <a:p>
            <a:r>
              <a:rPr lang="en-US" sz="2000" dirty="0"/>
              <a:t>Stress incontinence, especially in women</a:t>
            </a:r>
          </a:p>
          <a:p>
            <a:r>
              <a:rPr lang="en-US" sz="2000" dirty="0"/>
              <a:t>Rule out UTI as a cause(sometimes these happen as a result of bladder problems though)</a:t>
            </a:r>
          </a:p>
          <a:p>
            <a:r>
              <a:rPr lang="en-US" sz="2000" dirty="0"/>
              <a:t>Outlet obstruction problems (usually in men)</a:t>
            </a:r>
          </a:p>
          <a:p>
            <a:r>
              <a:rPr lang="en-US" sz="2000" dirty="0"/>
              <a:t>Peripheral nerve diseases</a:t>
            </a:r>
          </a:p>
          <a:p>
            <a:r>
              <a:rPr lang="en-US" sz="2000" dirty="0"/>
              <a:t>Diabetes</a:t>
            </a:r>
          </a:p>
          <a:p>
            <a:r>
              <a:rPr lang="en-US" sz="2000" dirty="0"/>
              <a:t>Spinal stenosis</a:t>
            </a:r>
          </a:p>
          <a:p>
            <a:r>
              <a:rPr lang="en-US" sz="2000" dirty="0"/>
              <a:t>Tumors, fibroids, vaginal prolapse (women)</a:t>
            </a:r>
          </a:p>
          <a:p>
            <a:r>
              <a:rPr lang="en-US" sz="2000" dirty="0"/>
              <a:t>Overactive bladder is most common in men and in PD (which is 2:1 male/female), also OAB is most common urinary issue with aging</a:t>
            </a:r>
          </a:p>
          <a:p>
            <a:pPr lvl="1"/>
            <a:r>
              <a:rPr lang="en-US" sz="1800" dirty="0"/>
              <a:t>This can make things tricky in determining cause</a:t>
            </a:r>
          </a:p>
        </p:txBody>
      </p:sp>
      <p:pic>
        <p:nvPicPr>
          <p:cNvPr id="4" name="Picture 3"/>
          <p:cNvPicPr>
            <a:picLocks noChangeAspect="1"/>
          </p:cNvPicPr>
          <p:nvPr/>
        </p:nvPicPr>
        <p:blipFill>
          <a:blip r:embed="rId2"/>
          <a:stretch>
            <a:fillRect/>
          </a:stretch>
        </p:blipFill>
        <p:spPr>
          <a:xfrm>
            <a:off x="9109166" y="2420984"/>
            <a:ext cx="3082834" cy="3309256"/>
          </a:xfrm>
          <a:prstGeom prst="rect">
            <a:avLst/>
          </a:prstGeom>
        </p:spPr>
      </p:pic>
    </p:spTree>
    <p:extLst>
      <p:ext uri="{BB962C8B-B14F-4D97-AF65-F5344CB8AC3E}">
        <p14:creationId xmlns:p14="http://schemas.microsoft.com/office/powerpoint/2010/main" val="394735402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407</TotalTime>
  <Words>2565</Words>
  <Application>Microsoft Office PowerPoint</Application>
  <PresentationFormat>Widescreen</PresentationFormat>
  <Paragraphs>266</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Trebuchet MS</vt:lpstr>
      <vt:lpstr>Wingdings 3</vt:lpstr>
      <vt:lpstr>Facet</vt:lpstr>
      <vt:lpstr>Poopin’ N Peein’ in PD: Can’t Go At All, Gotta Go Right NOW!</vt:lpstr>
      <vt:lpstr>Non-motor Symptoms of PD</vt:lpstr>
      <vt:lpstr>Urinary Problems in PD</vt:lpstr>
      <vt:lpstr>What is the difference in all of these urinary issues?</vt:lpstr>
      <vt:lpstr>Types of urinary incontinence</vt:lpstr>
      <vt:lpstr>How common are these problems?</vt:lpstr>
      <vt:lpstr>What causes urinary problems in PD?</vt:lpstr>
      <vt:lpstr>Could PD medicine affect the bladder problems?</vt:lpstr>
      <vt:lpstr>Other considerations because its not always “Just PD”  </vt:lpstr>
      <vt:lpstr>Meds for overactive bladder (urgency, frequency, incontinence, nocturia)</vt:lpstr>
      <vt:lpstr>Other meds for OAB</vt:lpstr>
      <vt:lpstr>Med for Nocturia</vt:lpstr>
      <vt:lpstr>Medicine for urinary retention, weak stream, trouble starting flow (overflow incontinence)</vt:lpstr>
      <vt:lpstr>Non-medicine treatment for urinary problems</vt:lpstr>
      <vt:lpstr>How do I know if I have overactive bladder, urinary retention (overflow) or both?</vt:lpstr>
      <vt:lpstr>Constipation in PD</vt:lpstr>
      <vt:lpstr>What causes constipation in PD</vt:lpstr>
      <vt:lpstr>Do my PD meds make me constipated or help me to go?</vt:lpstr>
      <vt:lpstr>Results of constipation</vt:lpstr>
      <vt:lpstr>Other causes of constipation</vt:lpstr>
      <vt:lpstr>Treatment “supplements”</vt:lpstr>
      <vt:lpstr>Stool Softeners</vt:lpstr>
      <vt:lpstr>Laxatives</vt:lpstr>
      <vt:lpstr>Prescription meds for constipation (IBS drugs)</vt:lpstr>
      <vt:lpstr>Nonabsorbable sugars</vt:lpstr>
      <vt:lpstr>Enemas, Suppositories and Botox, Oh My!</vt:lpstr>
      <vt:lpstr>Using a small step stool to raise feet during BMs for proper positioning </vt:lpstr>
      <vt:lpstr>Other nonmedicinal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Poopin’ N Peein’ in PD</dc:title>
  <dc:creator>Hartlein, Johanna</dc:creator>
  <cp:lastModifiedBy>Melissa Palmer</cp:lastModifiedBy>
  <cp:revision>44</cp:revision>
  <dcterms:created xsi:type="dcterms:W3CDTF">2019-07-31T19:11:53Z</dcterms:created>
  <dcterms:modified xsi:type="dcterms:W3CDTF">2019-08-05T13:39:51Z</dcterms:modified>
</cp:coreProperties>
</file>